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Roboto Thin"/>
      <p:regular r:id="rId52"/>
      <p:bold r:id="rId53"/>
      <p:italic r:id="rId54"/>
      <p:boldItalic r:id="rId55"/>
    </p:embeddedFont>
    <p:embeddedFont>
      <p:font typeface="Roboto"/>
      <p:regular r:id="rId56"/>
      <p:bold r:id="rId57"/>
      <p:italic r:id="rId58"/>
      <p:boldItalic r:id="rId59"/>
    </p:embeddedFont>
    <p:embeddedFont>
      <p:font typeface="La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E716724-B099-4C57-86FC-52A99E73CD6C}">
  <a:tblStyle styleId="{8E716724-B099-4C57-86FC-52A99E73CD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4.xml"/><Relationship Id="rId63"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RobotoThin-bold.fntdata"/><Relationship Id="rId52" Type="http://schemas.openxmlformats.org/officeDocument/2006/relationships/font" Target="fonts/RobotoThin-regular.fntdata"/><Relationship Id="rId11" Type="http://schemas.openxmlformats.org/officeDocument/2006/relationships/slide" Target="slides/slide5.xml"/><Relationship Id="rId55" Type="http://schemas.openxmlformats.org/officeDocument/2006/relationships/font" Target="fonts/RobotoThin-boldItalic.fntdata"/><Relationship Id="rId10" Type="http://schemas.openxmlformats.org/officeDocument/2006/relationships/slide" Target="slides/slide4.xml"/><Relationship Id="rId54" Type="http://schemas.openxmlformats.org/officeDocument/2006/relationships/font" Target="fonts/RobotoThin-italic.fntdata"/><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39234b34b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39234b34b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413a16a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413a16a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 - arr = big number (GOOD)</a:t>
            </a:r>
            <a:endParaRPr/>
          </a:p>
          <a:p>
            <a:pPr indent="0" lvl="0" marL="0" rtl="0" algn="l">
              <a:spcBef>
                <a:spcPts val="0"/>
              </a:spcBef>
              <a:spcAft>
                <a:spcPts val="0"/>
              </a:spcAft>
              <a:buNone/>
            </a:pPr>
            <a:r>
              <a:rPr lang="en"/>
              <a:t>Dep - arr = small number (BAD)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10 - 2 = 8 GOOD</a:t>
            </a:r>
            <a:endParaRPr/>
          </a:p>
          <a:p>
            <a:pPr indent="0" lvl="0" marL="0" rtl="0" algn="l">
              <a:spcBef>
                <a:spcPts val="0"/>
              </a:spcBef>
              <a:spcAft>
                <a:spcPts val="0"/>
              </a:spcAft>
              <a:buNone/>
            </a:pPr>
            <a:r>
              <a:rPr lang="en"/>
              <a:t>10 - 6 = 4 BAD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6 - 8 = -2 BAD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498e1ac2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498e1ac2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39234b34b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39234b34b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39234b34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39234b34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413a16a5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413a16a5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6ed4595c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6ed4595c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39234b34b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39234b34b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6ed4595c1_4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6ed4595c1_4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 Historical data help spot trends &amp;  patterns  likely to influence future course of actions. </a:t>
            </a:r>
            <a:endParaRPr sz="1200">
              <a:solidFill>
                <a:schemeClr val="accent1"/>
              </a:solidFill>
              <a:latin typeface="Lato"/>
              <a:ea typeface="Lato"/>
              <a:cs typeface="Lato"/>
              <a:sym typeface="Lato"/>
            </a:endParaRPr>
          </a:p>
          <a:p>
            <a:pPr indent="-304800" lvl="1" marL="914400" rtl="0" algn="l">
              <a:lnSpc>
                <a:spcPct val="115000"/>
              </a:lnSpc>
              <a:spcBef>
                <a:spcPts val="1000"/>
              </a:spcBef>
              <a:spcAft>
                <a:spcPts val="0"/>
              </a:spcAft>
              <a:buClr>
                <a:schemeClr val="accent1"/>
              </a:buClr>
              <a:buSzPts val="1200"/>
              <a:buFont typeface="Lato"/>
              <a:buChar char="○"/>
            </a:pPr>
            <a:r>
              <a:rPr lang="en" sz="1200">
                <a:solidFill>
                  <a:schemeClr val="accent1"/>
                </a:solidFill>
                <a:latin typeface="Lato"/>
                <a:ea typeface="Lato"/>
                <a:cs typeface="Lato"/>
                <a:sym typeface="Lato"/>
              </a:rPr>
              <a:t>However,  predictive analysis should not be mistaken for prescriptive analysis especially in contexts were historical data are not necessarily accurate predictors of a constant-changing world.</a:t>
            </a:r>
            <a:endParaRPr sz="1200">
              <a:solidFill>
                <a:schemeClr val="accent1"/>
              </a:solidFill>
              <a:latin typeface="Lato"/>
              <a:ea typeface="Lato"/>
              <a:cs typeface="Lato"/>
              <a:sym typeface="Lato"/>
            </a:endParaRPr>
          </a:p>
          <a:p>
            <a:pPr indent="-317500" lvl="1" marL="914400" rtl="0" algn="l">
              <a:lnSpc>
                <a:spcPct val="115000"/>
              </a:lnSpc>
              <a:spcBef>
                <a:spcPts val="1000"/>
              </a:spcBef>
              <a:spcAft>
                <a:spcPts val="0"/>
              </a:spcAft>
              <a:buClr>
                <a:schemeClr val="accent1"/>
              </a:buClr>
              <a:buSzPts val="1400"/>
              <a:buFont typeface="Lato"/>
              <a:buChar char="○"/>
            </a:pPr>
            <a:r>
              <a:rPr b="1" lang="en" sz="1400">
                <a:solidFill>
                  <a:schemeClr val="accent1"/>
                </a:solidFill>
                <a:latin typeface="Lato"/>
                <a:ea typeface="Lato"/>
                <a:cs typeface="Lato"/>
                <a:sym typeface="Lato"/>
              </a:rPr>
              <a:t>Next:  enhance  accuracy of predicted delays based on:</a:t>
            </a:r>
            <a:endParaRPr b="1" sz="1400">
              <a:solidFill>
                <a:schemeClr val="accent1"/>
              </a:solidFill>
              <a:latin typeface="Lato"/>
              <a:ea typeface="Lato"/>
              <a:cs typeface="Lato"/>
              <a:sym typeface="Lato"/>
            </a:endParaRPr>
          </a:p>
          <a:p>
            <a:pPr indent="-304800" lvl="2" marL="13716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Additional factors  including social abnormalities, such as COVID-19, and </a:t>
            </a:r>
            <a:endParaRPr sz="1200">
              <a:solidFill>
                <a:schemeClr val="accent1"/>
              </a:solidFill>
              <a:latin typeface="Lato"/>
              <a:ea typeface="Lato"/>
              <a:cs typeface="Lato"/>
              <a:sym typeface="Lato"/>
            </a:endParaRPr>
          </a:p>
          <a:p>
            <a:pPr indent="-304800" lvl="2" marL="13716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Real-time data can prove invaluable for further research. </a:t>
            </a:r>
            <a:endParaRPr sz="1200">
              <a:solidFill>
                <a:schemeClr val="accent1"/>
              </a:solidFill>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6ed4595c1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6ed4595c1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Although some causes of delay such as extreme </a:t>
            </a:r>
            <a:r>
              <a:rPr lang="en"/>
              <a:t>weather</a:t>
            </a:r>
            <a:r>
              <a:rPr lang="en"/>
              <a:t> conditions are unavoidable,the two major </a:t>
            </a:r>
            <a:r>
              <a:rPr lang="en"/>
              <a:t>causes</a:t>
            </a:r>
            <a:r>
              <a:rPr lang="en"/>
              <a:t> can actually be addressed such as later </a:t>
            </a:r>
            <a:r>
              <a:rPr lang="en"/>
              <a:t>aircraft</a:t>
            </a:r>
            <a:r>
              <a:rPr lang="en"/>
              <a:t> arrival and carrier complications by using airport congestion data and flights schedules </a:t>
            </a:r>
            <a:endParaRPr/>
          </a:p>
          <a:p>
            <a:pPr indent="-298450" lvl="0" marL="457200" rtl="0" algn="l">
              <a:spcBef>
                <a:spcPts val="0"/>
              </a:spcBef>
              <a:spcAft>
                <a:spcPts val="0"/>
              </a:spcAft>
              <a:buSzPts val="1100"/>
              <a:buChar char="-"/>
            </a:pPr>
            <a:r>
              <a:rPr b="1" lang="en" sz="1400">
                <a:solidFill>
                  <a:srgbClr val="980000"/>
                </a:solidFill>
                <a:latin typeface="Lato"/>
                <a:ea typeface="Lato"/>
                <a:cs typeface="Lato"/>
                <a:sym typeface="Lato"/>
              </a:rPr>
              <a:t>By doing so you can</a:t>
            </a:r>
            <a:r>
              <a:rPr b="1" lang="en" sz="1400">
                <a:solidFill>
                  <a:srgbClr val="980000"/>
                </a:solidFill>
                <a:latin typeface="Lato"/>
                <a:ea typeface="Lato"/>
                <a:cs typeface="Lato"/>
                <a:sym typeface="Lato"/>
              </a:rPr>
              <a:t> address unnecessary airport congestion and  as a result,  enhance the customer experience.</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39234b34b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39234b34b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fb68a738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fb68a738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39234b34b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39234b34b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413a16a5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413a16a5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 ranking</a:t>
            </a:r>
            <a:endParaRPr/>
          </a:p>
          <a:p>
            <a:pPr indent="0" lvl="0" marL="0" rtl="0" algn="l">
              <a:spcBef>
                <a:spcPts val="0"/>
              </a:spcBef>
              <a:spcAft>
                <a:spcPts val="0"/>
              </a:spcAft>
              <a:buNone/>
            </a:pPr>
            <a:r>
              <a:rPr lang="en"/>
              <a:t>Add logos instead of names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498e1ac2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498e1ac2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8498e1ac2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498e1ac2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39234b34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39234b34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39234b34b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39234b34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8498e1ac2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498e1ac2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8461b667d2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461b667d2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8461b667d2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461b667d2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39234b34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39234b34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739234b34b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39234b34b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3afa303f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3afa303f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739234b34b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39234b34b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8444fb6ab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444fb6ab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534dee30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534dee30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7ffaf5bc0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7ffaf5bc0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7ffaf5bc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7ffaf5bc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739234b34b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39234b34b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739234b34b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39234b34b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7ffaf5bc0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ffaf5bc0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39234b34b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39234b34b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7534dee30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7534dee30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7534dee30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534dee30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413a16a5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413a16a5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461b667d2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461b667d2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accent1"/>
              </a:solidFill>
              <a:latin typeface="Lato"/>
              <a:ea typeface="Lato"/>
              <a:cs typeface="Lato"/>
              <a:sym typeface="Lato"/>
            </a:endParaRPr>
          </a:p>
          <a:p>
            <a:pPr indent="0" lvl="0" marL="0" rtl="0" algn="l">
              <a:spcBef>
                <a:spcPts val="0"/>
              </a:spcBef>
              <a:spcAft>
                <a:spcPts val="0"/>
              </a:spcAft>
              <a:buNone/>
            </a:pPr>
            <a:r>
              <a:t/>
            </a:r>
            <a:endParaRPr sz="1400">
              <a:solidFill>
                <a:schemeClr val="accent1"/>
              </a:solidFill>
              <a:latin typeface="Lato"/>
              <a:ea typeface="Lato"/>
              <a:cs typeface="Lato"/>
              <a:sym typeface="Lato"/>
            </a:endParaRPr>
          </a:p>
          <a:p>
            <a:pPr indent="0" lvl="0" marL="0" rtl="0" algn="l">
              <a:spcBef>
                <a:spcPts val="0"/>
              </a:spcBef>
              <a:spcAft>
                <a:spcPts val="0"/>
              </a:spcAft>
              <a:buNone/>
            </a:pPr>
            <a:r>
              <a:t/>
            </a:r>
            <a:endParaRPr sz="1400">
              <a:solidFill>
                <a:schemeClr val="accent1"/>
              </a:solidFill>
              <a:latin typeface="Lato"/>
              <a:ea typeface="Lato"/>
              <a:cs typeface="Lato"/>
              <a:sym typeface="Lato"/>
            </a:endParaRPr>
          </a:p>
          <a:p>
            <a:pPr indent="0" lvl="0" marL="0" rtl="0" algn="l">
              <a:spcBef>
                <a:spcPts val="0"/>
              </a:spcBef>
              <a:spcAft>
                <a:spcPts val="0"/>
              </a:spcAft>
              <a:buNone/>
            </a:pPr>
            <a:r>
              <a:t/>
            </a:r>
            <a:endParaRPr sz="1400">
              <a:solidFill>
                <a:schemeClr val="accent1"/>
              </a:solidFill>
              <a:latin typeface="Lato"/>
              <a:ea typeface="Lato"/>
              <a:cs typeface="Lato"/>
              <a:sym typeface="Lato"/>
            </a:endParaRPr>
          </a:p>
          <a:p>
            <a:pPr indent="0" lvl="0" marL="0" rtl="0" algn="l">
              <a:spcBef>
                <a:spcPts val="0"/>
              </a:spcBef>
              <a:spcAft>
                <a:spcPts val="0"/>
              </a:spcAft>
              <a:buNone/>
            </a:pPr>
            <a:r>
              <a:t/>
            </a:r>
            <a:endParaRPr sz="1400">
              <a:solidFill>
                <a:schemeClr val="accent1"/>
              </a:solidFill>
              <a:latin typeface="Lato"/>
              <a:ea typeface="Lato"/>
              <a:cs typeface="Lato"/>
              <a:sym typeface="Lato"/>
            </a:endParaRPr>
          </a:p>
          <a:p>
            <a:pPr indent="0" lvl="0" marL="0" rtl="0" algn="l">
              <a:spcBef>
                <a:spcPts val="0"/>
              </a:spcBef>
              <a:spcAft>
                <a:spcPts val="0"/>
              </a:spcAft>
              <a:buNone/>
            </a:pPr>
            <a:r>
              <a:rPr b="1" lang="en" sz="1400">
                <a:solidFill>
                  <a:schemeClr val="accent1"/>
                </a:solidFill>
                <a:latin typeface="Lato"/>
                <a:ea typeface="Lato"/>
                <a:cs typeface="Lato"/>
                <a:sym typeface="Lato"/>
              </a:rPr>
              <a:t>Data Trends:</a:t>
            </a:r>
            <a:endParaRPr b="1" sz="14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400">
                <a:solidFill>
                  <a:schemeClr val="accent1"/>
                </a:solidFill>
                <a:latin typeface="Lato"/>
                <a:ea typeface="Lato"/>
                <a:cs typeface="Lato"/>
                <a:sym typeface="Lato"/>
              </a:rPr>
              <a:t>Avg. annual delays have been consistently on the rise since 2015-2019</a:t>
            </a:r>
            <a:endParaRPr sz="14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400">
                <a:solidFill>
                  <a:schemeClr val="accent1"/>
                </a:solidFill>
                <a:latin typeface="Lato"/>
                <a:ea typeface="Lato"/>
                <a:cs typeface="Lato"/>
                <a:sym typeface="Lato"/>
              </a:rPr>
              <a:t>Winter holiday has the highest avg. departure delays among other national holidays</a:t>
            </a:r>
            <a:endParaRPr sz="1400">
              <a:solidFill>
                <a:schemeClr val="accent1"/>
              </a:solidFill>
              <a:latin typeface="Lato"/>
              <a:ea typeface="Lato"/>
              <a:cs typeface="Lato"/>
              <a:sym typeface="Lato"/>
            </a:endParaRPr>
          </a:p>
          <a:p>
            <a:pPr indent="0" lvl="0" marL="0" rtl="0" algn="l">
              <a:lnSpc>
                <a:spcPct val="115000"/>
              </a:lnSpc>
              <a:spcBef>
                <a:spcPts val="0"/>
              </a:spcBef>
              <a:spcAft>
                <a:spcPts val="0"/>
              </a:spcAft>
              <a:buNone/>
            </a:pPr>
            <a:r>
              <a:t/>
            </a:r>
            <a:endParaRPr sz="1400">
              <a:solidFill>
                <a:schemeClr val="accent1"/>
              </a:solidFill>
              <a:latin typeface="Lato"/>
              <a:ea typeface="Lato"/>
              <a:cs typeface="Lato"/>
              <a:sym typeface="Lato"/>
            </a:endParaRPr>
          </a:p>
          <a:p>
            <a:pPr indent="0" lvl="0" marL="0" rtl="0" algn="l">
              <a:spcBef>
                <a:spcPts val="0"/>
              </a:spcBef>
              <a:spcAft>
                <a:spcPts val="0"/>
              </a:spcAft>
              <a:buNone/>
            </a:pPr>
            <a:r>
              <a:rPr lang="en" sz="1400">
                <a:solidFill>
                  <a:schemeClr val="accent1"/>
                </a:solidFill>
                <a:latin typeface="Lato"/>
                <a:ea typeface="Lato"/>
                <a:cs typeface="Lato"/>
                <a:sym typeface="Lato"/>
              </a:rPr>
              <a:t>Flights data are merged with weather data based on </a:t>
            </a:r>
            <a:r>
              <a:rPr lang="en" sz="1400">
                <a:solidFill>
                  <a:srgbClr val="FF0000"/>
                </a:solidFill>
                <a:latin typeface="Lato"/>
                <a:ea typeface="Lato"/>
                <a:cs typeface="Lato"/>
                <a:sym typeface="Lato"/>
              </a:rPr>
              <a:t>flights dates </a:t>
            </a:r>
            <a:r>
              <a:rPr lang="en" sz="1400">
                <a:solidFill>
                  <a:schemeClr val="accent1"/>
                </a:solidFill>
                <a:latin typeface="Lato"/>
                <a:ea typeface="Lato"/>
                <a:cs typeface="Lato"/>
                <a:sym typeface="Lato"/>
              </a:rPr>
              <a:t>and </a:t>
            </a:r>
            <a:r>
              <a:rPr lang="en" sz="1400">
                <a:solidFill>
                  <a:srgbClr val="FF0000"/>
                </a:solidFill>
                <a:latin typeface="Lato"/>
                <a:ea typeface="Lato"/>
                <a:cs typeface="Lato"/>
                <a:sym typeface="Lato"/>
              </a:rPr>
              <a:t>airport code.</a:t>
            </a:r>
            <a:r>
              <a:rPr lang="en" sz="1400">
                <a:solidFill>
                  <a:schemeClr val="accent1"/>
                </a:solidFill>
                <a:latin typeface="Lato"/>
                <a:ea typeface="Lato"/>
                <a:cs typeface="Lato"/>
                <a:sym typeface="Lato"/>
              </a:rPr>
              <a:t> </a:t>
            </a:r>
            <a:endParaRPr sz="14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400">
                <a:solidFill>
                  <a:schemeClr val="accent1"/>
                </a:solidFill>
                <a:latin typeface="Lato"/>
                <a:ea typeface="Lato"/>
                <a:cs typeface="Lato"/>
                <a:sym typeface="Lato"/>
              </a:rPr>
              <a:t>~</a:t>
            </a:r>
            <a:r>
              <a:rPr lang="en" sz="1400">
                <a:solidFill>
                  <a:srgbClr val="FF0000"/>
                </a:solidFill>
                <a:latin typeface="Lato"/>
                <a:ea typeface="Lato"/>
                <a:cs typeface="Lato"/>
                <a:sym typeface="Lato"/>
              </a:rPr>
              <a:t>50% </a:t>
            </a:r>
            <a:r>
              <a:rPr lang="en" sz="1400">
                <a:solidFill>
                  <a:schemeClr val="accent1"/>
                </a:solidFill>
                <a:latin typeface="Lato"/>
                <a:ea typeface="Lato"/>
                <a:cs typeface="Lato"/>
                <a:sym typeface="Lato"/>
              </a:rPr>
              <a:t>of flights delays are due to late aircraft arrival</a:t>
            </a:r>
            <a:endParaRPr sz="1400">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t/>
            </a:r>
            <a:endParaRPr sz="1400">
              <a:solidFill>
                <a:schemeClr val="accent1"/>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461b667d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461b667d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498e1ac2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498e1ac2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498e1ac2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498e1ac2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Additionally, I think it would make a good impression to include a short slide on your progress. Did you have to change the scope of your problem? Did you change or added to your dataset? And what were the reasons? These could show the amount of efforts you have put into this project. This is completely optional.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14274F"/>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76202" y="4749901"/>
            <a:ext cx="548700" cy="393600"/>
          </a:xfrm>
          <a:prstGeom prst="rect">
            <a:avLst/>
          </a:prstGeom>
          <a:noFill/>
          <a:ln>
            <a:noFill/>
          </a:ln>
        </p:spPr>
        <p:txBody>
          <a:bodyPr anchorCtr="0" anchor="ctr" bIns="91425" lIns="91425" spcFirstLastPara="1" rIns="91425" wrap="square" tIns="91425">
            <a:noAutofit/>
          </a:bodyPr>
          <a:lstStyle>
            <a:lvl1pPr lvl="0">
              <a:buNone/>
              <a:defRPr sz="1000">
                <a:solidFill>
                  <a:schemeClr val="accent1"/>
                </a:solidFill>
                <a:latin typeface="Lato"/>
                <a:ea typeface="Lato"/>
                <a:cs typeface="Lato"/>
                <a:sym typeface="Lato"/>
              </a:defRPr>
            </a:lvl1pPr>
            <a:lvl2pPr lvl="1">
              <a:buNone/>
              <a:defRPr sz="1000">
                <a:solidFill>
                  <a:schemeClr val="accent1"/>
                </a:solidFill>
                <a:latin typeface="Lato"/>
                <a:ea typeface="Lato"/>
                <a:cs typeface="Lato"/>
                <a:sym typeface="Lato"/>
              </a:defRPr>
            </a:lvl2pPr>
            <a:lvl3pPr lvl="2">
              <a:buNone/>
              <a:defRPr sz="1000">
                <a:solidFill>
                  <a:schemeClr val="accent1"/>
                </a:solidFill>
                <a:latin typeface="Lato"/>
                <a:ea typeface="Lato"/>
                <a:cs typeface="Lato"/>
                <a:sym typeface="Lato"/>
              </a:defRPr>
            </a:lvl3pPr>
            <a:lvl4pPr lvl="3">
              <a:buNone/>
              <a:defRPr sz="1000">
                <a:solidFill>
                  <a:schemeClr val="accent1"/>
                </a:solidFill>
                <a:latin typeface="Lato"/>
                <a:ea typeface="Lato"/>
                <a:cs typeface="Lato"/>
                <a:sym typeface="Lato"/>
              </a:defRPr>
            </a:lvl4pPr>
            <a:lvl5pPr lvl="4">
              <a:buNone/>
              <a:defRPr sz="1000">
                <a:solidFill>
                  <a:schemeClr val="accent1"/>
                </a:solidFill>
                <a:latin typeface="Lato"/>
                <a:ea typeface="Lato"/>
                <a:cs typeface="Lato"/>
                <a:sym typeface="Lato"/>
              </a:defRPr>
            </a:lvl5pPr>
            <a:lvl6pPr lvl="5">
              <a:buNone/>
              <a:defRPr sz="1000">
                <a:solidFill>
                  <a:schemeClr val="accent1"/>
                </a:solidFill>
                <a:latin typeface="Lato"/>
                <a:ea typeface="Lato"/>
                <a:cs typeface="Lato"/>
                <a:sym typeface="Lato"/>
              </a:defRPr>
            </a:lvl6pPr>
            <a:lvl7pPr lvl="6">
              <a:buNone/>
              <a:defRPr sz="1000">
                <a:solidFill>
                  <a:schemeClr val="accent1"/>
                </a:solidFill>
                <a:latin typeface="Lato"/>
                <a:ea typeface="Lato"/>
                <a:cs typeface="Lato"/>
                <a:sym typeface="Lato"/>
              </a:defRPr>
            </a:lvl7pPr>
            <a:lvl8pPr lvl="7">
              <a:buNone/>
              <a:defRPr sz="1000">
                <a:solidFill>
                  <a:schemeClr val="accent1"/>
                </a:solidFill>
                <a:latin typeface="Lato"/>
                <a:ea typeface="Lato"/>
                <a:cs typeface="Lato"/>
                <a:sym typeface="Lato"/>
              </a:defRPr>
            </a:lvl8pPr>
            <a:lvl9pPr lvl="8">
              <a:buNone/>
              <a:defRPr sz="1000">
                <a:solidFill>
                  <a:schemeClr val="accen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2.png"/><Relationship Id="rId13" Type="http://schemas.openxmlformats.org/officeDocument/2006/relationships/image" Target="../media/image18.png"/><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6.png"/><Relationship Id="rId15" Type="http://schemas.openxmlformats.org/officeDocument/2006/relationships/image" Target="../media/image27.png"/><Relationship Id="rId14" Type="http://schemas.openxmlformats.org/officeDocument/2006/relationships/image" Target="../media/image2.png"/><Relationship Id="rId16"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26.png"/><Relationship Id="rId13" Type="http://schemas.openxmlformats.org/officeDocument/2006/relationships/image" Target="../media/image18.png"/><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png"/><Relationship Id="rId9" Type="http://schemas.openxmlformats.org/officeDocument/2006/relationships/image" Target="../media/image3.png"/><Relationship Id="rId15" Type="http://schemas.openxmlformats.org/officeDocument/2006/relationships/image" Target="../media/image10.png"/><Relationship Id="rId1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eb.mit.edu/airlines/industry_outreach/board_meeting_presentation_files/meeting-nov-2010/Skaltsas%20Schedules%20and%20Delays.pdf" TargetMode="External"/><Relationship Id="rId4" Type="http://schemas.openxmlformats.org/officeDocument/2006/relationships/hyperlink" Target="https://www.consumerreports.org/video-conferencing-services/how-to-prevent-zoombombing/" TargetMode="External"/><Relationship Id="rId5" Type="http://schemas.openxmlformats.org/officeDocument/2006/relationships/hyperlink" Target="https://blog.masterofproject.com/sampling-methods/" TargetMode="External"/><Relationship Id="rId6" Type="http://schemas.openxmlformats.org/officeDocument/2006/relationships/hyperlink" Target="https://www.vippng.com/preview/iRoRJim_data-icon-data-icon-png/" TargetMode="External"/><Relationship Id="rId7" Type="http://schemas.openxmlformats.org/officeDocument/2006/relationships/hyperlink" Target="https://hotelchannelsmanager.com/blog/posts/Challenges-Facing-in-managing-Hotel-Booking-Channels" TargetMode="External"/><Relationship Id="rId8" Type="http://schemas.openxmlformats.org/officeDocument/2006/relationships/image" Target="../media/image1.png"/></Relationships>
</file>

<file path=ppt/slides/_rels/slide21.xml.rels><?xml version="1.0" encoding="UTF-8" standalone="yes"?><Relationships xmlns="http://schemas.openxmlformats.org/package/2006/relationships"><Relationship Id="rId11" Type="http://schemas.openxmlformats.org/officeDocument/2006/relationships/slide" Target="/ppt/slides/slide28.xml"/><Relationship Id="rId10" Type="http://schemas.openxmlformats.org/officeDocument/2006/relationships/slide" Target="/ppt/slides/slide27.xml"/><Relationship Id="rId13" Type="http://schemas.openxmlformats.org/officeDocument/2006/relationships/slide" Target="/ppt/slides/slide30.xml"/><Relationship Id="rId12" Type="http://schemas.openxmlformats.org/officeDocument/2006/relationships/slide" Target="/ppt/slides/slide29.xml"/><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slide" Target="/ppt/slides/slide22.xml"/><Relationship Id="rId9" Type="http://schemas.openxmlformats.org/officeDocument/2006/relationships/slide" Target="/ppt/slides/slide26.xml"/><Relationship Id="rId15" Type="http://schemas.openxmlformats.org/officeDocument/2006/relationships/slide" Target="/ppt/slides/slide37.xml"/><Relationship Id="rId14" Type="http://schemas.openxmlformats.org/officeDocument/2006/relationships/slide" Target="/ppt/slides/slide36.xml"/><Relationship Id="rId17" Type="http://schemas.openxmlformats.org/officeDocument/2006/relationships/slide" Target="/ppt/slides/slide39.xml"/><Relationship Id="rId16" Type="http://schemas.openxmlformats.org/officeDocument/2006/relationships/slide" Target="/ppt/slides/slide38.xml"/><Relationship Id="rId5" Type="http://schemas.openxmlformats.org/officeDocument/2006/relationships/slide" Target="/ppt/slides/slide22.xml"/><Relationship Id="rId19" Type="http://schemas.openxmlformats.org/officeDocument/2006/relationships/slide" Target="/ppt/slides/slide41.xml"/><Relationship Id="rId6" Type="http://schemas.openxmlformats.org/officeDocument/2006/relationships/slide" Target="/ppt/slides/slide23.xml"/><Relationship Id="rId18" Type="http://schemas.openxmlformats.org/officeDocument/2006/relationships/slide" Target="/ppt/slides/slide40.xml"/><Relationship Id="rId7" Type="http://schemas.openxmlformats.org/officeDocument/2006/relationships/slide" Target="/ppt/slides/slide24.xml"/><Relationship Id="rId8" Type="http://schemas.openxmlformats.org/officeDocument/2006/relationships/slide" Target="/ppt/slides/slide25.xml"/></Relationships>
</file>

<file path=ppt/slides/_rels/slide22.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5.png"/><Relationship Id="rId13" Type="http://schemas.openxmlformats.org/officeDocument/2006/relationships/image" Target="../media/image10.png"/><Relationship Id="rId12"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25.png"/><Relationship Id="rId15" Type="http://schemas.openxmlformats.org/officeDocument/2006/relationships/image" Target="../media/image2.png"/><Relationship Id="rId14" Type="http://schemas.openxmlformats.org/officeDocument/2006/relationships/image" Target="../media/image26.png"/><Relationship Id="rId16" Type="http://schemas.openxmlformats.org/officeDocument/2006/relationships/slide" Target="/ppt/slides/slide21.xml"/><Relationship Id="rId5" Type="http://schemas.openxmlformats.org/officeDocument/2006/relationships/image" Target="../media/image23.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slide" Target="/ppt/slid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slide" Target="/ppt/slid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slide" Target="/ppt/slid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slide" Target="/ppt/slid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slide" Target="/ppt/slid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 Target="/ppt/slid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 Target="/ppt/slid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45.png"/><Relationship Id="rId5" Type="http://schemas.openxmlformats.org/officeDocument/2006/relationships/slide" Target="/ppt/slid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46.png"/><Relationship Id="rId5" Type="http://schemas.openxmlformats.org/officeDocument/2006/relationships/slide" Target="/ppt/slid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slide" Target="/ppt/slid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slide" Target="/ppt/slid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slide" Target="/ppt/slid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slide" Target="/ppt/slid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slide" Target="/ppt/slid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slide" Target="/ppt/slid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1.png"/><Relationship Id="rId5" Type="http://schemas.openxmlformats.org/officeDocument/2006/relationships/slide" Target="/ppt/slid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1.png"/><Relationship Id="rId5" Type="http://schemas.openxmlformats.org/officeDocument/2006/relationships/slide" Target="/ppt/slid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 Id="rId11" Type="http://schemas.openxmlformats.org/officeDocument/2006/relationships/image" Target="../media/image12.png"/><Relationship Id="rId10" Type="http://schemas.openxmlformats.org/officeDocument/2006/relationships/image" Target="../media/image8.png"/><Relationship Id="rId12" Type="http://schemas.openxmlformats.org/officeDocument/2006/relationships/image" Target="../media/image13.png"/><Relationship Id="rId9"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slide" Target="/ppt/slid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slide" Target="/ppt/slid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hyperlink" Target="http://web.mit.edu/airlines/industry_outreach/board_meeting_presentation_files/meeting-nov-2010/Skaltsas%20Schedules%20and%20Delays.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4274F"/>
        </a:soli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1939700" y="1896075"/>
            <a:ext cx="6842700" cy="7599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rPr>
              <a:t>Predicting Flight Delays</a:t>
            </a:r>
            <a:endParaRPr>
              <a:solidFill>
                <a:srgbClr val="D9D9D9"/>
              </a:solidFill>
            </a:endParaRPr>
          </a:p>
        </p:txBody>
      </p:sp>
      <p:sp>
        <p:nvSpPr>
          <p:cNvPr id="87" name="Google Shape;87;p13"/>
          <p:cNvSpPr txBox="1"/>
          <p:nvPr>
            <p:ph idx="1" type="subTitle"/>
          </p:nvPr>
        </p:nvSpPr>
        <p:spPr>
          <a:xfrm>
            <a:off x="1989450" y="2611000"/>
            <a:ext cx="7931400" cy="4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2CC"/>
                </a:solidFill>
              </a:rPr>
              <a:t>By: Fucheng Yao, Limei Huang, Eman Nagib, Kwangwoo Kim, Huaiping Wan</a:t>
            </a:r>
            <a:r>
              <a:rPr lang="en">
                <a:solidFill>
                  <a:srgbClr val="FFF2CC"/>
                </a:solidFill>
              </a:rPr>
              <a:t>g</a:t>
            </a:r>
            <a:endParaRPr>
              <a:solidFill>
                <a:srgbClr val="FFF2CC"/>
              </a:solidFill>
            </a:endParaRPr>
          </a:p>
          <a:p>
            <a:pPr indent="0" lvl="0" marL="0" rtl="0" algn="l">
              <a:spcBef>
                <a:spcPts val="0"/>
              </a:spcBef>
              <a:spcAft>
                <a:spcPts val="0"/>
              </a:spcAft>
              <a:buClr>
                <a:schemeClr val="dk1"/>
              </a:buClr>
              <a:buSzPts val="1100"/>
              <a:buFont typeface="Arial"/>
              <a:buNone/>
            </a:pPr>
            <a:r>
              <a:t/>
            </a:r>
            <a:endParaRPr b="1">
              <a:solidFill>
                <a:srgbClr val="FFF2CC"/>
              </a:solidFill>
            </a:endParaRPr>
          </a:p>
          <a:p>
            <a:pPr indent="0" lvl="0" marL="0" rtl="0" algn="l">
              <a:spcBef>
                <a:spcPts val="0"/>
              </a:spcBef>
              <a:spcAft>
                <a:spcPts val="0"/>
              </a:spcAft>
              <a:buNone/>
            </a:pPr>
            <a:r>
              <a:t/>
            </a:r>
            <a:endParaRPr b="1">
              <a:solidFill>
                <a:srgbClr val="FFF2CC"/>
              </a:solidFill>
            </a:endParaRPr>
          </a:p>
        </p:txBody>
      </p:sp>
      <p:pic>
        <p:nvPicPr>
          <p:cNvPr id="88" name="Google Shape;88;p13"/>
          <p:cNvPicPr preferRelativeResize="0"/>
          <p:nvPr/>
        </p:nvPicPr>
        <p:blipFill rotWithShape="1">
          <a:blip r:embed="rId3">
            <a:alphaModFix/>
          </a:blip>
          <a:srcRect b="18009" l="0" r="0" t="15681"/>
          <a:stretch/>
        </p:blipFill>
        <p:spPr>
          <a:xfrm>
            <a:off x="33874950" y="2485000"/>
            <a:ext cx="2983700" cy="1978374"/>
          </a:xfrm>
          <a:prstGeom prst="rect">
            <a:avLst/>
          </a:prstGeom>
          <a:noFill/>
          <a:ln>
            <a:noFill/>
          </a:ln>
        </p:spPr>
      </p:pic>
      <p:pic>
        <p:nvPicPr>
          <p:cNvPr id="89" name="Google Shape;89;p13"/>
          <p:cNvPicPr preferRelativeResize="0"/>
          <p:nvPr/>
        </p:nvPicPr>
        <p:blipFill rotWithShape="1">
          <a:blip r:embed="rId3">
            <a:alphaModFix/>
          </a:blip>
          <a:srcRect b="16850" l="8047" r="11157" t="22970"/>
          <a:stretch/>
        </p:blipFill>
        <p:spPr>
          <a:xfrm>
            <a:off x="166325" y="1694300"/>
            <a:ext cx="1849576" cy="1377575"/>
          </a:xfrm>
          <a:prstGeom prst="rect">
            <a:avLst/>
          </a:prstGeom>
          <a:noFill/>
          <a:ln>
            <a:noFill/>
          </a:ln>
        </p:spPr>
      </p:pic>
      <p:cxnSp>
        <p:nvCxnSpPr>
          <p:cNvPr id="90" name="Google Shape;90;p13"/>
          <p:cNvCxnSpPr/>
          <p:nvPr/>
        </p:nvCxnSpPr>
        <p:spPr>
          <a:xfrm flipH="1" rot="10800000">
            <a:off x="2062075" y="2657224"/>
            <a:ext cx="6694200" cy="30000"/>
          </a:xfrm>
          <a:prstGeom prst="straightConnector1">
            <a:avLst/>
          </a:prstGeom>
          <a:noFill/>
          <a:ln cap="flat" cmpd="sng" w="9525">
            <a:solidFill>
              <a:srgbClr val="999999"/>
            </a:solidFill>
            <a:prstDash val="solid"/>
            <a:round/>
            <a:headEnd len="med" w="med" type="none"/>
            <a:tailEnd len="med" w="med" type="none"/>
          </a:ln>
        </p:spPr>
      </p:cxnSp>
      <p:sp>
        <p:nvSpPr>
          <p:cNvPr id="91" name="Google Shape;91;p13"/>
          <p:cNvSpPr/>
          <p:nvPr/>
        </p:nvSpPr>
        <p:spPr>
          <a:xfrm>
            <a:off x="11125" y="-11125"/>
            <a:ext cx="9144000" cy="494700"/>
          </a:xfrm>
          <a:prstGeom prst="rect">
            <a:avLst/>
          </a:prstGeom>
          <a:solidFill>
            <a:srgbClr val="FFF2CC">
              <a:alpha val="35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4274F"/>
        </a:solidFill>
      </p:bgPr>
    </p:bg>
    <p:spTree>
      <p:nvGrpSpPr>
        <p:cNvPr id="171" name="Shape 171"/>
        <p:cNvGrpSpPr/>
        <p:nvPr/>
      </p:nvGrpSpPr>
      <p:grpSpPr>
        <a:xfrm>
          <a:off x="0" y="0"/>
          <a:ext cx="0" cy="0"/>
          <a:chOff x="0" y="0"/>
          <a:chExt cx="0" cy="0"/>
        </a:xfrm>
      </p:grpSpPr>
      <p:sp>
        <p:nvSpPr>
          <p:cNvPr id="172" name="Google Shape;172;p22"/>
          <p:cNvSpPr txBox="1"/>
          <p:nvPr>
            <p:ph type="title"/>
          </p:nvPr>
        </p:nvSpPr>
        <p:spPr>
          <a:xfrm>
            <a:off x="729450" y="733950"/>
            <a:ext cx="7688400" cy="1244700"/>
          </a:xfrm>
          <a:prstGeom prst="rect">
            <a:avLst/>
          </a:prstGeom>
          <a:effectLst>
            <a:outerShdw blurRad="28575" rotWithShape="0" algn="bl" dir="660000" dist="28575">
              <a:srgbClr val="B7B7B7">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4800"/>
              <a:t>Descriptive Analysis</a:t>
            </a:r>
            <a:endParaRPr sz="4800"/>
          </a:p>
          <a:p>
            <a:pPr indent="0" lvl="0" marL="0" rtl="0" algn="l">
              <a:spcBef>
                <a:spcPts val="0"/>
              </a:spcBef>
              <a:spcAft>
                <a:spcPts val="0"/>
              </a:spcAft>
              <a:buNone/>
            </a:pPr>
            <a:r>
              <a:t/>
            </a:r>
            <a:endParaRPr sz="4800"/>
          </a:p>
        </p:txBody>
      </p:sp>
      <p:sp>
        <p:nvSpPr>
          <p:cNvPr id="173" name="Google Shape;173;p22"/>
          <p:cNvSpPr/>
          <p:nvPr/>
        </p:nvSpPr>
        <p:spPr>
          <a:xfrm>
            <a:off x="100" y="-9150"/>
            <a:ext cx="9144000" cy="694800"/>
          </a:xfrm>
          <a:prstGeom prst="rect">
            <a:avLst/>
          </a:prstGeom>
          <a:solidFill>
            <a:srgbClr val="142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2"/>
          <p:cNvPicPr preferRelativeResize="0"/>
          <p:nvPr/>
        </p:nvPicPr>
        <p:blipFill rotWithShape="1">
          <a:blip r:embed="rId3">
            <a:alphaModFix amt="56000"/>
          </a:blip>
          <a:srcRect b="16850" l="8047" r="11157" t="22970"/>
          <a:stretch/>
        </p:blipFill>
        <p:spPr>
          <a:xfrm>
            <a:off x="7665825" y="4029525"/>
            <a:ext cx="1439224" cy="1071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3"/>
          <p:cNvPicPr preferRelativeResize="0"/>
          <p:nvPr/>
        </p:nvPicPr>
        <p:blipFill>
          <a:blip r:embed="rId3">
            <a:alphaModFix/>
          </a:blip>
          <a:stretch>
            <a:fillRect/>
          </a:stretch>
        </p:blipFill>
        <p:spPr>
          <a:xfrm>
            <a:off x="712000" y="4566225"/>
            <a:ext cx="2347450" cy="535200"/>
          </a:xfrm>
          <a:prstGeom prst="rect">
            <a:avLst/>
          </a:prstGeom>
          <a:noFill/>
          <a:ln>
            <a:noFill/>
          </a:ln>
        </p:spPr>
      </p:pic>
      <p:sp>
        <p:nvSpPr>
          <p:cNvPr id="180" name="Google Shape;180;p23"/>
          <p:cNvSpPr txBox="1"/>
          <p:nvPr>
            <p:ph type="title"/>
          </p:nvPr>
        </p:nvSpPr>
        <p:spPr>
          <a:xfrm>
            <a:off x="710925" y="60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Arrival delays do not reflect departure delays</a:t>
            </a:r>
            <a:endParaRPr/>
          </a:p>
        </p:txBody>
      </p:sp>
      <p:sp>
        <p:nvSpPr>
          <p:cNvPr id="181" name="Google Shape;181;p23"/>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82" name="Google Shape;182;p23"/>
          <p:cNvPicPr preferRelativeResize="0"/>
          <p:nvPr/>
        </p:nvPicPr>
        <p:blipFill rotWithShape="1">
          <a:blip r:embed="rId4">
            <a:alphaModFix amt="56000"/>
          </a:blip>
          <a:srcRect b="16850" l="8047" r="11157" t="22970"/>
          <a:stretch/>
        </p:blipFill>
        <p:spPr>
          <a:xfrm>
            <a:off x="8171961" y="4406476"/>
            <a:ext cx="933088" cy="694950"/>
          </a:xfrm>
          <a:prstGeom prst="rect">
            <a:avLst/>
          </a:prstGeom>
          <a:noFill/>
          <a:ln>
            <a:noFill/>
          </a:ln>
        </p:spPr>
      </p:pic>
      <p:pic>
        <p:nvPicPr>
          <p:cNvPr id="183" name="Google Shape;183;p23"/>
          <p:cNvPicPr preferRelativeResize="0"/>
          <p:nvPr/>
        </p:nvPicPr>
        <p:blipFill>
          <a:blip r:embed="rId5">
            <a:alphaModFix/>
          </a:blip>
          <a:stretch>
            <a:fillRect/>
          </a:stretch>
        </p:blipFill>
        <p:spPr>
          <a:xfrm>
            <a:off x="2667925" y="2336525"/>
            <a:ext cx="1890577" cy="535200"/>
          </a:xfrm>
          <a:prstGeom prst="rect">
            <a:avLst/>
          </a:prstGeom>
          <a:noFill/>
          <a:ln>
            <a:noFill/>
          </a:ln>
        </p:spPr>
      </p:pic>
      <p:sp>
        <p:nvSpPr>
          <p:cNvPr id="184" name="Google Shape;184;p23"/>
          <p:cNvSpPr txBox="1"/>
          <p:nvPr>
            <p:ph idx="1" type="body"/>
          </p:nvPr>
        </p:nvSpPr>
        <p:spPr>
          <a:xfrm>
            <a:off x="5256150" y="1993463"/>
            <a:ext cx="3807900" cy="2039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Airlines with h</a:t>
            </a:r>
            <a:r>
              <a:rPr b="1" lang="en"/>
              <a:t>ighest departure delay rates:</a:t>
            </a:r>
            <a:endParaRPr b="1"/>
          </a:p>
          <a:p>
            <a:pPr indent="-311150" lvl="0" marL="457200" rtl="0" algn="l">
              <a:spcBef>
                <a:spcPts val="0"/>
              </a:spcBef>
              <a:spcAft>
                <a:spcPts val="0"/>
              </a:spcAft>
              <a:buSzPts val="1300"/>
              <a:buChar char="●"/>
            </a:pPr>
            <a:r>
              <a:rPr lang="en"/>
              <a:t>Allegiant Airlines</a:t>
            </a:r>
            <a:endParaRPr/>
          </a:p>
          <a:p>
            <a:pPr indent="-311150" lvl="0" marL="457200" rtl="0" algn="l">
              <a:spcBef>
                <a:spcPts val="0"/>
              </a:spcBef>
              <a:spcAft>
                <a:spcPts val="0"/>
              </a:spcAft>
              <a:buSzPts val="1300"/>
              <a:buChar char="●"/>
            </a:pPr>
            <a:r>
              <a:rPr lang="en"/>
              <a:t>Jet Blue Airlines</a:t>
            </a:r>
            <a:endParaRPr/>
          </a:p>
          <a:p>
            <a:pPr indent="-311150" lvl="0" marL="457200" rtl="0" algn="l">
              <a:spcBef>
                <a:spcPts val="0"/>
              </a:spcBef>
              <a:spcAft>
                <a:spcPts val="0"/>
              </a:spcAft>
              <a:buSzPts val="1300"/>
              <a:buChar char="●"/>
            </a:pPr>
            <a:r>
              <a:rPr lang="en"/>
              <a:t>Frontier Airline</a:t>
            </a:r>
            <a:endParaRPr/>
          </a:p>
          <a:p>
            <a:pPr indent="0" lvl="0" marL="457200" rtl="0" algn="l">
              <a:spcBef>
                <a:spcPts val="0"/>
              </a:spcBef>
              <a:spcAft>
                <a:spcPts val="0"/>
              </a:spcAft>
              <a:buNone/>
            </a:pPr>
            <a:r>
              <a:t/>
            </a:r>
            <a:endParaRPr sz="400"/>
          </a:p>
          <a:p>
            <a:pPr indent="0" lvl="0" marL="0" rtl="0" algn="l">
              <a:spcBef>
                <a:spcPts val="0"/>
              </a:spcBef>
              <a:spcAft>
                <a:spcPts val="0"/>
              </a:spcAft>
              <a:buNone/>
            </a:pPr>
            <a:r>
              <a:rPr b="1" lang="en"/>
              <a:t>Airlines with Lowest departure delay rates:</a:t>
            </a:r>
            <a:endParaRPr b="1"/>
          </a:p>
          <a:p>
            <a:pPr indent="-311150" lvl="0" marL="457200" rtl="0" algn="l">
              <a:spcBef>
                <a:spcPts val="0"/>
              </a:spcBef>
              <a:spcAft>
                <a:spcPts val="0"/>
              </a:spcAft>
              <a:buSzPts val="1300"/>
              <a:buChar char="●"/>
            </a:pPr>
            <a:r>
              <a:rPr lang="en"/>
              <a:t>Hawaiian Airlines</a:t>
            </a:r>
            <a:endParaRPr/>
          </a:p>
          <a:p>
            <a:pPr indent="-311150" lvl="0" marL="457200" rtl="0" algn="l">
              <a:spcBef>
                <a:spcPts val="0"/>
              </a:spcBef>
              <a:spcAft>
                <a:spcPts val="0"/>
              </a:spcAft>
              <a:buSzPts val="1300"/>
              <a:buChar char="●"/>
            </a:pPr>
            <a:r>
              <a:rPr lang="en"/>
              <a:t>Alaska Airlines</a:t>
            </a:r>
            <a:endParaRPr/>
          </a:p>
          <a:p>
            <a:pPr indent="-311150" lvl="0" marL="457200" rtl="0" algn="l">
              <a:spcBef>
                <a:spcPts val="0"/>
              </a:spcBef>
              <a:spcAft>
                <a:spcPts val="0"/>
              </a:spcAft>
              <a:buSzPts val="1300"/>
              <a:buChar char="●"/>
            </a:pPr>
            <a:r>
              <a:rPr lang="en"/>
              <a:t>Delta Airlines</a:t>
            </a:r>
            <a:endParaRPr/>
          </a:p>
        </p:txBody>
      </p:sp>
      <p:pic>
        <p:nvPicPr>
          <p:cNvPr id="185" name="Google Shape;185;p23"/>
          <p:cNvPicPr preferRelativeResize="0"/>
          <p:nvPr/>
        </p:nvPicPr>
        <p:blipFill rotWithShape="1">
          <a:blip r:embed="rId6">
            <a:alphaModFix/>
          </a:blip>
          <a:srcRect b="2334" l="0" r="0" t="0"/>
          <a:stretch/>
        </p:blipFill>
        <p:spPr>
          <a:xfrm>
            <a:off x="381000" y="1259000"/>
            <a:ext cx="4589599" cy="3508025"/>
          </a:xfrm>
          <a:prstGeom prst="rect">
            <a:avLst/>
          </a:prstGeom>
          <a:noFill/>
          <a:ln>
            <a:noFill/>
          </a:ln>
        </p:spPr>
      </p:pic>
      <p:sp>
        <p:nvSpPr>
          <p:cNvPr id="186" name="Google Shape;186;p23"/>
          <p:cNvSpPr/>
          <p:nvPr/>
        </p:nvSpPr>
        <p:spPr>
          <a:xfrm>
            <a:off x="104450" y="1392275"/>
            <a:ext cx="4589700" cy="69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23"/>
          <p:cNvPicPr preferRelativeResize="0"/>
          <p:nvPr/>
        </p:nvPicPr>
        <p:blipFill>
          <a:blip r:embed="rId7">
            <a:alphaModFix/>
          </a:blip>
          <a:stretch>
            <a:fillRect/>
          </a:stretch>
        </p:blipFill>
        <p:spPr>
          <a:xfrm rot="-5400000">
            <a:off x="362924" y="1605650"/>
            <a:ext cx="610075" cy="238325"/>
          </a:xfrm>
          <a:prstGeom prst="rect">
            <a:avLst/>
          </a:prstGeom>
          <a:noFill/>
          <a:ln>
            <a:noFill/>
          </a:ln>
        </p:spPr>
      </p:pic>
      <p:pic>
        <p:nvPicPr>
          <p:cNvPr id="188" name="Google Shape;188;p23"/>
          <p:cNvPicPr preferRelativeResize="0"/>
          <p:nvPr/>
        </p:nvPicPr>
        <p:blipFill>
          <a:blip r:embed="rId8">
            <a:alphaModFix/>
          </a:blip>
          <a:stretch>
            <a:fillRect/>
          </a:stretch>
        </p:blipFill>
        <p:spPr>
          <a:xfrm rot="-5400000">
            <a:off x="695115" y="1643537"/>
            <a:ext cx="722900" cy="162575"/>
          </a:xfrm>
          <a:prstGeom prst="rect">
            <a:avLst/>
          </a:prstGeom>
          <a:noFill/>
          <a:ln>
            <a:noFill/>
          </a:ln>
        </p:spPr>
      </p:pic>
      <p:pic>
        <p:nvPicPr>
          <p:cNvPr id="189" name="Google Shape;189;p23"/>
          <p:cNvPicPr preferRelativeResize="0"/>
          <p:nvPr/>
        </p:nvPicPr>
        <p:blipFill>
          <a:blip r:embed="rId9">
            <a:alphaModFix/>
          </a:blip>
          <a:stretch>
            <a:fillRect/>
          </a:stretch>
        </p:blipFill>
        <p:spPr>
          <a:xfrm>
            <a:off x="4302750" y="1653975"/>
            <a:ext cx="323324" cy="294103"/>
          </a:xfrm>
          <a:prstGeom prst="rect">
            <a:avLst/>
          </a:prstGeom>
          <a:noFill/>
          <a:ln>
            <a:noFill/>
          </a:ln>
        </p:spPr>
      </p:pic>
      <p:pic>
        <p:nvPicPr>
          <p:cNvPr id="190" name="Google Shape;190;p23"/>
          <p:cNvPicPr preferRelativeResize="0"/>
          <p:nvPr/>
        </p:nvPicPr>
        <p:blipFill>
          <a:blip r:embed="rId10">
            <a:alphaModFix/>
          </a:blip>
          <a:stretch>
            <a:fillRect/>
          </a:stretch>
        </p:blipFill>
        <p:spPr>
          <a:xfrm rot="-5399986">
            <a:off x="1148462" y="1638965"/>
            <a:ext cx="709200" cy="201722"/>
          </a:xfrm>
          <a:prstGeom prst="rect">
            <a:avLst/>
          </a:prstGeom>
          <a:noFill/>
          <a:ln>
            <a:noFill/>
          </a:ln>
        </p:spPr>
      </p:pic>
      <p:pic>
        <p:nvPicPr>
          <p:cNvPr id="191" name="Google Shape;191;p23"/>
          <p:cNvPicPr preferRelativeResize="0"/>
          <p:nvPr/>
        </p:nvPicPr>
        <p:blipFill>
          <a:blip r:embed="rId11">
            <a:alphaModFix/>
          </a:blip>
          <a:stretch>
            <a:fillRect/>
          </a:stretch>
        </p:blipFill>
        <p:spPr>
          <a:xfrm rot="-5400000">
            <a:off x="1492062" y="1543188"/>
            <a:ext cx="828274" cy="259900"/>
          </a:xfrm>
          <a:prstGeom prst="rect">
            <a:avLst/>
          </a:prstGeom>
          <a:noFill/>
          <a:ln>
            <a:noFill/>
          </a:ln>
        </p:spPr>
      </p:pic>
      <p:pic>
        <p:nvPicPr>
          <p:cNvPr id="192" name="Google Shape;192;p23"/>
          <p:cNvPicPr preferRelativeResize="0"/>
          <p:nvPr/>
        </p:nvPicPr>
        <p:blipFill>
          <a:blip r:embed="rId12">
            <a:alphaModFix/>
          </a:blip>
          <a:stretch>
            <a:fillRect/>
          </a:stretch>
        </p:blipFill>
        <p:spPr>
          <a:xfrm rot="-5400000">
            <a:off x="3337375" y="1676991"/>
            <a:ext cx="551674" cy="124950"/>
          </a:xfrm>
          <a:prstGeom prst="rect">
            <a:avLst/>
          </a:prstGeom>
          <a:noFill/>
          <a:ln>
            <a:noFill/>
          </a:ln>
        </p:spPr>
      </p:pic>
      <p:pic>
        <p:nvPicPr>
          <p:cNvPr id="193" name="Google Shape;193;p23"/>
          <p:cNvPicPr preferRelativeResize="0"/>
          <p:nvPr/>
        </p:nvPicPr>
        <p:blipFill>
          <a:blip r:embed="rId13">
            <a:alphaModFix/>
          </a:blip>
          <a:stretch>
            <a:fillRect/>
          </a:stretch>
        </p:blipFill>
        <p:spPr>
          <a:xfrm rot="-5400000">
            <a:off x="2839962" y="1504412"/>
            <a:ext cx="714075" cy="398000"/>
          </a:xfrm>
          <a:prstGeom prst="rect">
            <a:avLst/>
          </a:prstGeom>
          <a:noFill/>
          <a:ln>
            <a:noFill/>
          </a:ln>
        </p:spPr>
      </p:pic>
      <p:pic>
        <p:nvPicPr>
          <p:cNvPr id="194" name="Google Shape;194;p23"/>
          <p:cNvPicPr preferRelativeResize="0"/>
          <p:nvPr/>
        </p:nvPicPr>
        <p:blipFill>
          <a:blip r:embed="rId14">
            <a:alphaModFix/>
          </a:blip>
          <a:stretch>
            <a:fillRect/>
          </a:stretch>
        </p:blipFill>
        <p:spPr>
          <a:xfrm rot="-5400000">
            <a:off x="1914375" y="1578926"/>
            <a:ext cx="754025" cy="279275"/>
          </a:xfrm>
          <a:prstGeom prst="rect">
            <a:avLst/>
          </a:prstGeom>
          <a:noFill/>
          <a:ln>
            <a:noFill/>
          </a:ln>
        </p:spPr>
      </p:pic>
      <p:pic>
        <p:nvPicPr>
          <p:cNvPr id="195" name="Google Shape;195;p23"/>
          <p:cNvPicPr preferRelativeResize="0"/>
          <p:nvPr/>
        </p:nvPicPr>
        <p:blipFill>
          <a:blip r:embed="rId15">
            <a:alphaModFix/>
          </a:blip>
          <a:stretch>
            <a:fillRect/>
          </a:stretch>
        </p:blipFill>
        <p:spPr>
          <a:xfrm rot="-5400000">
            <a:off x="2419112" y="1615138"/>
            <a:ext cx="733376" cy="189600"/>
          </a:xfrm>
          <a:prstGeom prst="rect">
            <a:avLst/>
          </a:prstGeom>
          <a:noFill/>
          <a:ln>
            <a:noFill/>
          </a:ln>
        </p:spPr>
      </p:pic>
      <p:pic>
        <p:nvPicPr>
          <p:cNvPr id="196" name="Google Shape;196;p23"/>
          <p:cNvPicPr preferRelativeResize="0"/>
          <p:nvPr/>
        </p:nvPicPr>
        <p:blipFill>
          <a:blip r:embed="rId16">
            <a:alphaModFix/>
          </a:blip>
          <a:stretch>
            <a:fillRect/>
          </a:stretch>
        </p:blipFill>
        <p:spPr>
          <a:xfrm rot="-5400000">
            <a:off x="3675861" y="1536912"/>
            <a:ext cx="743425" cy="230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6350525" y="3627300"/>
            <a:ext cx="2754525" cy="876436"/>
          </a:xfrm>
          <a:prstGeom prst="rect">
            <a:avLst/>
          </a:prstGeom>
          <a:noFill/>
          <a:ln>
            <a:noFill/>
          </a:ln>
        </p:spPr>
      </p:pic>
      <p:sp>
        <p:nvSpPr>
          <p:cNvPr id="202" name="Google Shape;202;p24"/>
          <p:cNvSpPr txBox="1"/>
          <p:nvPr>
            <p:ph type="title"/>
          </p:nvPr>
        </p:nvSpPr>
        <p:spPr>
          <a:xfrm>
            <a:off x="710925" y="60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Delay Reason: Late Aircraft Arrival</a:t>
            </a:r>
            <a:endParaRPr/>
          </a:p>
        </p:txBody>
      </p:sp>
      <p:sp>
        <p:nvSpPr>
          <p:cNvPr id="203" name="Google Shape;203;p24"/>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4"/>
          <p:cNvPicPr preferRelativeResize="0"/>
          <p:nvPr/>
        </p:nvPicPr>
        <p:blipFill rotWithShape="1">
          <a:blip r:embed="rId4">
            <a:alphaModFix amt="56000"/>
          </a:blip>
          <a:srcRect b="16850" l="8047" r="11157" t="22970"/>
          <a:stretch/>
        </p:blipFill>
        <p:spPr>
          <a:xfrm>
            <a:off x="8171961" y="4406476"/>
            <a:ext cx="933088" cy="694950"/>
          </a:xfrm>
          <a:prstGeom prst="rect">
            <a:avLst/>
          </a:prstGeom>
          <a:noFill/>
          <a:ln>
            <a:noFill/>
          </a:ln>
        </p:spPr>
      </p:pic>
      <p:sp>
        <p:nvSpPr>
          <p:cNvPr id="205" name="Google Shape;205;p24"/>
          <p:cNvSpPr txBox="1"/>
          <p:nvPr/>
        </p:nvSpPr>
        <p:spPr>
          <a:xfrm>
            <a:off x="6185650" y="1621450"/>
            <a:ext cx="2895600" cy="20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1"/>
                </a:solidFill>
                <a:latin typeface="Lato"/>
                <a:ea typeface="Lato"/>
                <a:cs typeface="Lato"/>
                <a:sym typeface="Lato"/>
              </a:rPr>
              <a:t>Delay reasons ranking:</a:t>
            </a:r>
            <a:endParaRPr b="1">
              <a:solidFill>
                <a:schemeClr val="accent1"/>
              </a:solidFill>
              <a:latin typeface="Lato"/>
              <a:ea typeface="Lato"/>
              <a:cs typeface="Lato"/>
              <a:sym typeface="Lato"/>
            </a:endParaRPr>
          </a:p>
          <a:p>
            <a:pPr indent="-317500" lvl="0" marL="457200" rtl="0" algn="l">
              <a:lnSpc>
                <a:spcPct val="115000"/>
              </a:lnSpc>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Late Aircraft Arrival</a:t>
            </a:r>
            <a:endParaRPr>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AutoNum type="arabicPeriod"/>
            </a:pPr>
            <a:r>
              <a:rPr lang="en">
                <a:solidFill>
                  <a:schemeClr val="accent1"/>
                </a:solidFill>
                <a:latin typeface="Lato"/>
                <a:ea typeface="Lato"/>
                <a:cs typeface="Lato"/>
                <a:sym typeface="Lato"/>
              </a:rPr>
              <a:t>Carrier</a:t>
            </a:r>
            <a:endParaRPr>
              <a:solidFill>
                <a:schemeClr val="accent1"/>
              </a:solidFill>
              <a:latin typeface="Lato"/>
              <a:ea typeface="Lato"/>
              <a:cs typeface="Lato"/>
              <a:sym typeface="Lato"/>
            </a:endParaRPr>
          </a:p>
          <a:p>
            <a:pPr indent="-317500" lvl="0" marL="457200" rtl="0" algn="l">
              <a:lnSpc>
                <a:spcPct val="115000"/>
              </a:lnSpc>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National Aviation System</a:t>
            </a:r>
            <a:endParaRPr>
              <a:solidFill>
                <a:schemeClr val="accent1"/>
              </a:solidFill>
              <a:latin typeface="Lato"/>
              <a:ea typeface="Lato"/>
              <a:cs typeface="Lato"/>
              <a:sym typeface="Lato"/>
            </a:endParaRPr>
          </a:p>
          <a:p>
            <a:pPr indent="-317500" lvl="0" marL="457200" rtl="0" algn="l">
              <a:lnSpc>
                <a:spcPct val="115000"/>
              </a:lnSpc>
              <a:spcBef>
                <a:spcPts val="0"/>
              </a:spcBef>
              <a:spcAft>
                <a:spcPts val="0"/>
              </a:spcAft>
              <a:buClr>
                <a:schemeClr val="accent1"/>
              </a:buClr>
              <a:buSzPts val="1400"/>
              <a:buFont typeface="Lato"/>
              <a:buAutoNum type="arabicPeriod"/>
            </a:pPr>
            <a:r>
              <a:rPr lang="en">
                <a:solidFill>
                  <a:schemeClr val="accent1"/>
                </a:solidFill>
                <a:latin typeface="Lato"/>
                <a:ea typeface="Lato"/>
                <a:cs typeface="Lato"/>
                <a:sym typeface="Lato"/>
              </a:rPr>
              <a:t>Weather</a:t>
            </a:r>
            <a:endParaRPr>
              <a:solidFill>
                <a:schemeClr val="accent1"/>
              </a:solidFill>
              <a:latin typeface="Lato"/>
              <a:ea typeface="Lato"/>
              <a:cs typeface="Lato"/>
              <a:sym typeface="Lato"/>
            </a:endParaRPr>
          </a:p>
          <a:p>
            <a:pPr indent="0" lvl="0" marL="457200" rtl="0" algn="l">
              <a:lnSpc>
                <a:spcPct val="115000"/>
              </a:lnSpc>
              <a:spcBef>
                <a:spcPts val="0"/>
              </a:spcBef>
              <a:spcAft>
                <a:spcPts val="0"/>
              </a:spcAft>
              <a:buNone/>
            </a:pPr>
            <a:r>
              <a:t/>
            </a:r>
            <a:endParaRPr sz="80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i="1" lang="en" sz="1000">
                <a:solidFill>
                  <a:schemeClr val="accent1"/>
                </a:solidFill>
                <a:latin typeface="Lato"/>
                <a:ea typeface="Lato"/>
                <a:cs typeface="Lato"/>
                <a:sym typeface="Lato"/>
              </a:rPr>
              <a:t>*security delays not included since they are typically &lt;5 min on avg</a:t>
            </a:r>
            <a:endParaRPr i="1" sz="1000">
              <a:solidFill>
                <a:schemeClr val="accent1"/>
              </a:solidFill>
              <a:latin typeface="Lato"/>
              <a:ea typeface="Lato"/>
              <a:cs typeface="Lato"/>
              <a:sym typeface="Lato"/>
            </a:endParaRPr>
          </a:p>
        </p:txBody>
      </p:sp>
      <p:pic>
        <p:nvPicPr>
          <p:cNvPr id="206" name="Google Shape;206;p24"/>
          <p:cNvPicPr preferRelativeResize="0"/>
          <p:nvPr/>
        </p:nvPicPr>
        <p:blipFill>
          <a:blip r:embed="rId5">
            <a:alphaModFix/>
          </a:blip>
          <a:stretch>
            <a:fillRect/>
          </a:stretch>
        </p:blipFill>
        <p:spPr>
          <a:xfrm>
            <a:off x="152400" y="1293275"/>
            <a:ext cx="6031249" cy="3697826"/>
          </a:xfrm>
          <a:prstGeom prst="rect">
            <a:avLst/>
          </a:prstGeom>
          <a:noFill/>
          <a:ln>
            <a:noFill/>
          </a:ln>
          <a:effectLst>
            <a:outerShdw blurRad="57150" rotWithShape="0" algn="bl" dir="5400000" dist="19050">
              <a:srgbClr val="000000">
                <a:alpha val="50000"/>
              </a:srgbClr>
            </a:outerShdw>
          </a:effectLst>
        </p:spPr>
      </p:pic>
      <p:sp>
        <p:nvSpPr>
          <p:cNvPr id="207" name="Google Shape;207;p24"/>
          <p:cNvSpPr/>
          <p:nvPr/>
        </p:nvSpPr>
        <p:spPr>
          <a:xfrm>
            <a:off x="219300" y="1415150"/>
            <a:ext cx="5967600" cy="88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24"/>
          <p:cNvPicPr preferRelativeResize="0"/>
          <p:nvPr/>
        </p:nvPicPr>
        <p:blipFill>
          <a:blip r:embed="rId6">
            <a:alphaModFix/>
          </a:blip>
          <a:stretch>
            <a:fillRect/>
          </a:stretch>
        </p:blipFill>
        <p:spPr>
          <a:xfrm rot="-5400000">
            <a:off x="5467912" y="1764888"/>
            <a:ext cx="828274" cy="259900"/>
          </a:xfrm>
          <a:prstGeom prst="rect">
            <a:avLst/>
          </a:prstGeom>
          <a:noFill/>
          <a:ln>
            <a:noFill/>
          </a:ln>
        </p:spPr>
      </p:pic>
      <p:pic>
        <p:nvPicPr>
          <p:cNvPr id="209" name="Google Shape;209;p24"/>
          <p:cNvPicPr preferRelativeResize="0"/>
          <p:nvPr/>
        </p:nvPicPr>
        <p:blipFill>
          <a:blip r:embed="rId7">
            <a:alphaModFix/>
          </a:blip>
          <a:stretch>
            <a:fillRect/>
          </a:stretch>
        </p:blipFill>
        <p:spPr>
          <a:xfrm rot="-5399986">
            <a:off x="5004575" y="1754840"/>
            <a:ext cx="709200" cy="201722"/>
          </a:xfrm>
          <a:prstGeom prst="rect">
            <a:avLst/>
          </a:prstGeom>
          <a:noFill/>
          <a:ln>
            <a:noFill/>
          </a:ln>
        </p:spPr>
      </p:pic>
      <p:pic>
        <p:nvPicPr>
          <p:cNvPr id="210" name="Google Shape;210;p24"/>
          <p:cNvPicPr preferRelativeResize="0"/>
          <p:nvPr/>
        </p:nvPicPr>
        <p:blipFill>
          <a:blip r:embed="rId8">
            <a:alphaModFix/>
          </a:blip>
          <a:stretch>
            <a:fillRect/>
          </a:stretch>
        </p:blipFill>
        <p:spPr>
          <a:xfrm rot="-5400000">
            <a:off x="4349413" y="1677262"/>
            <a:ext cx="980250" cy="253425"/>
          </a:xfrm>
          <a:prstGeom prst="rect">
            <a:avLst/>
          </a:prstGeom>
          <a:noFill/>
          <a:ln>
            <a:noFill/>
          </a:ln>
        </p:spPr>
      </p:pic>
      <p:pic>
        <p:nvPicPr>
          <p:cNvPr id="211" name="Google Shape;211;p24"/>
          <p:cNvPicPr preferRelativeResize="0"/>
          <p:nvPr/>
        </p:nvPicPr>
        <p:blipFill>
          <a:blip r:embed="rId9">
            <a:alphaModFix/>
          </a:blip>
          <a:stretch>
            <a:fillRect/>
          </a:stretch>
        </p:blipFill>
        <p:spPr>
          <a:xfrm rot="-5400000">
            <a:off x="3993499" y="1736525"/>
            <a:ext cx="610075" cy="238325"/>
          </a:xfrm>
          <a:prstGeom prst="rect">
            <a:avLst/>
          </a:prstGeom>
          <a:noFill/>
          <a:ln>
            <a:noFill/>
          </a:ln>
        </p:spPr>
      </p:pic>
      <p:pic>
        <p:nvPicPr>
          <p:cNvPr id="212" name="Google Shape;212;p24"/>
          <p:cNvPicPr preferRelativeResize="0"/>
          <p:nvPr/>
        </p:nvPicPr>
        <p:blipFill>
          <a:blip r:embed="rId10">
            <a:alphaModFix/>
          </a:blip>
          <a:stretch>
            <a:fillRect/>
          </a:stretch>
        </p:blipFill>
        <p:spPr>
          <a:xfrm>
            <a:off x="3489550" y="1883127"/>
            <a:ext cx="394702" cy="359025"/>
          </a:xfrm>
          <a:prstGeom prst="rect">
            <a:avLst/>
          </a:prstGeom>
          <a:noFill/>
          <a:ln>
            <a:noFill/>
          </a:ln>
        </p:spPr>
      </p:pic>
      <p:pic>
        <p:nvPicPr>
          <p:cNvPr id="213" name="Google Shape;213;p24"/>
          <p:cNvPicPr preferRelativeResize="0"/>
          <p:nvPr/>
        </p:nvPicPr>
        <p:blipFill>
          <a:blip r:embed="rId11">
            <a:alphaModFix/>
          </a:blip>
          <a:stretch>
            <a:fillRect/>
          </a:stretch>
        </p:blipFill>
        <p:spPr>
          <a:xfrm rot="-5400000">
            <a:off x="2753890" y="1846125"/>
            <a:ext cx="722900" cy="162575"/>
          </a:xfrm>
          <a:prstGeom prst="rect">
            <a:avLst/>
          </a:prstGeom>
          <a:noFill/>
          <a:ln>
            <a:noFill/>
          </a:ln>
        </p:spPr>
      </p:pic>
      <p:pic>
        <p:nvPicPr>
          <p:cNvPr id="214" name="Google Shape;214;p24"/>
          <p:cNvPicPr preferRelativeResize="0"/>
          <p:nvPr/>
        </p:nvPicPr>
        <p:blipFill>
          <a:blip r:embed="rId12">
            <a:alphaModFix/>
          </a:blip>
          <a:stretch>
            <a:fillRect/>
          </a:stretch>
        </p:blipFill>
        <p:spPr>
          <a:xfrm rot="-5400000">
            <a:off x="2075831" y="1796986"/>
            <a:ext cx="863999" cy="195700"/>
          </a:xfrm>
          <a:prstGeom prst="rect">
            <a:avLst/>
          </a:prstGeom>
          <a:noFill/>
          <a:ln>
            <a:noFill/>
          </a:ln>
        </p:spPr>
      </p:pic>
      <p:pic>
        <p:nvPicPr>
          <p:cNvPr id="215" name="Google Shape;215;p24"/>
          <p:cNvPicPr preferRelativeResize="0"/>
          <p:nvPr/>
        </p:nvPicPr>
        <p:blipFill>
          <a:blip r:embed="rId13">
            <a:alphaModFix/>
          </a:blip>
          <a:stretch>
            <a:fillRect/>
          </a:stretch>
        </p:blipFill>
        <p:spPr>
          <a:xfrm rot="-5400000">
            <a:off x="1527500" y="1649288"/>
            <a:ext cx="881100" cy="491100"/>
          </a:xfrm>
          <a:prstGeom prst="rect">
            <a:avLst/>
          </a:prstGeom>
          <a:noFill/>
          <a:ln>
            <a:noFill/>
          </a:ln>
        </p:spPr>
      </p:pic>
      <p:pic>
        <p:nvPicPr>
          <p:cNvPr id="216" name="Google Shape;216;p24"/>
          <p:cNvPicPr preferRelativeResize="0"/>
          <p:nvPr/>
        </p:nvPicPr>
        <p:blipFill>
          <a:blip r:embed="rId14">
            <a:alphaModFix/>
          </a:blip>
          <a:stretch>
            <a:fillRect/>
          </a:stretch>
        </p:blipFill>
        <p:spPr>
          <a:xfrm rot="-5400000">
            <a:off x="999875" y="1787776"/>
            <a:ext cx="754025" cy="279275"/>
          </a:xfrm>
          <a:prstGeom prst="rect">
            <a:avLst/>
          </a:prstGeom>
          <a:noFill/>
          <a:ln>
            <a:noFill/>
          </a:ln>
        </p:spPr>
      </p:pic>
      <p:cxnSp>
        <p:nvCxnSpPr>
          <p:cNvPr id="217" name="Google Shape;217;p24"/>
          <p:cNvCxnSpPr/>
          <p:nvPr/>
        </p:nvCxnSpPr>
        <p:spPr>
          <a:xfrm>
            <a:off x="532200" y="2334500"/>
            <a:ext cx="5654700" cy="21000"/>
          </a:xfrm>
          <a:prstGeom prst="straightConnector1">
            <a:avLst/>
          </a:prstGeom>
          <a:noFill/>
          <a:ln cap="flat" cmpd="sng" w="9525">
            <a:solidFill>
              <a:schemeClr val="dk2"/>
            </a:solidFill>
            <a:prstDash val="solid"/>
            <a:round/>
            <a:headEnd len="med" w="med" type="none"/>
            <a:tailEnd len="med" w="med" type="none"/>
          </a:ln>
        </p:spPr>
      </p:cxnSp>
      <p:pic>
        <p:nvPicPr>
          <p:cNvPr id="218" name="Google Shape;218;p24"/>
          <p:cNvPicPr preferRelativeResize="0"/>
          <p:nvPr/>
        </p:nvPicPr>
        <p:blipFill>
          <a:blip r:embed="rId15">
            <a:alphaModFix/>
          </a:blip>
          <a:stretch>
            <a:fillRect/>
          </a:stretch>
        </p:blipFill>
        <p:spPr>
          <a:xfrm rot="-5400000">
            <a:off x="376062" y="1770273"/>
            <a:ext cx="802825" cy="24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4274F"/>
        </a:solidFill>
      </p:bgPr>
    </p:bg>
    <p:spTree>
      <p:nvGrpSpPr>
        <p:cNvPr id="222" name="Shape 222"/>
        <p:cNvGrpSpPr/>
        <p:nvPr/>
      </p:nvGrpSpPr>
      <p:grpSpPr>
        <a:xfrm>
          <a:off x="0" y="0"/>
          <a:ext cx="0" cy="0"/>
          <a:chOff x="0" y="0"/>
          <a:chExt cx="0" cy="0"/>
        </a:xfrm>
      </p:grpSpPr>
      <p:sp>
        <p:nvSpPr>
          <p:cNvPr id="223" name="Google Shape;223;p25"/>
          <p:cNvSpPr txBox="1"/>
          <p:nvPr>
            <p:ph type="title"/>
          </p:nvPr>
        </p:nvSpPr>
        <p:spPr>
          <a:xfrm>
            <a:off x="729450" y="733950"/>
            <a:ext cx="7688400" cy="1244700"/>
          </a:xfrm>
          <a:prstGeom prst="rect">
            <a:avLst/>
          </a:prstGeom>
          <a:effectLst>
            <a:outerShdw blurRad="28575" rotWithShape="0" algn="bl" dir="660000" dist="28575">
              <a:srgbClr val="B7B7B7">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4800"/>
              <a:t>Methods</a:t>
            </a:r>
            <a:endParaRPr sz="4800"/>
          </a:p>
        </p:txBody>
      </p:sp>
      <p:sp>
        <p:nvSpPr>
          <p:cNvPr id="224" name="Google Shape;224;p25"/>
          <p:cNvSpPr/>
          <p:nvPr/>
        </p:nvSpPr>
        <p:spPr>
          <a:xfrm>
            <a:off x="100" y="-9150"/>
            <a:ext cx="9144000" cy="694800"/>
          </a:xfrm>
          <a:prstGeom prst="rect">
            <a:avLst/>
          </a:prstGeom>
          <a:solidFill>
            <a:srgbClr val="142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25"/>
          <p:cNvPicPr preferRelativeResize="0"/>
          <p:nvPr/>
        </p:nvPicPr>
        <p:blipFill rotWithShape="1">
          <a:blip r:embed="rId3">
            <a:alphaModFix amt="56000"/>
          </a:blip>
          <a:srcRect b="16850" l="8047" r="11157" t="22970"/>
          <a:stretch/>
        </p:blipFill>
        <p:spPr>
          <a:xfrm>
            <a:off x="7665825" y="4029525"/>
            <a:ext cx="1439224" cy="1071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710925" y="60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31" name="Google Shape;231;p26"/>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26"/>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233" name="Google Shape;233;p26"/>
          <p:cNvSpPr txBox="1"/>
          <p:nvPr>
            <p:ph idx="1" type="body"/>
          </p:nvPr>
        </p:nvSpPr>
        <p:spPr>
          <a:xfrm>
            <a:off x="710925" y="1486150"/>
            <a:ext cx="7688700" cy="3316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 sz="1400">
                <a:solidFill>
                  <a:srgbClr val="000000"/>
                </a:solidFill>
              </a:rPr>
              <a:t>Simple model using all variables  - find influential variables</a:t>
            </a:r>
            <a:endParaRPr b="1" sz="14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Linear Regression</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Forward selection</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LASSO </a:t>
            </a:r>
            <a:endParaRPr sz="1200">
              <a:solidFill>
                <a:srgbClr val="000000"/>
              </a:solidFill>
            </a:endParaRPr>
          </a:p>
          <a:p>
            <a:pPr indent="0" lvl="0" marL="914400" rtl="0" algn="l">
              <a:spcBef>
                <a:spcPts val="0"/>
              </a:spcBef>
              <a:spcAft>
                <a:spcPts val="0"/>
              </a:spcAft>
              <a:buNone/>
            </a:pPr>
            <a:r>
              <a:t/>
            </a:r>
            <a:endParaRPr sz="12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F</a:t>
            </a:r>
            <a:r>
              <a:rPr b="1" lang="en" sz="1400">
                <a:solidFill>
                  <a:srgbClr val="000000"/>
                </a:solidFill>
              </a:rPr>
              <a:t>lexible models using all variables - identify best predictive model</a:t>
            </a:r>
            <a:endParaRPr b="1" sz="1400">
              <a:solidFill>
                <a:srgbClr val="000000"/>
              </a:solidFill>
            </a:endParaRPr>
          </a:p>
          <a:p>
            <a:pPr indent="0" lvl="0" marL="457200" rtl="0" algn="l">
              <a:spcBef>
                <a:spcPts val="0"/>
              </a:spcBef>
              <a:spcAft>
                <a:spcPts val="0"/>
              </a:spcAft>
              <a:buNone/>
            </a:pPr>
            <a:r>
              <a:rPr i="1" lang="en" sz="1200">
                <a:solidFill>
                  <a:srgbClr val="000000"/>
                </a:solidFill>
              </a:rPr>
              <a:t>*Parameters were adjusted using cross-validation</a:t>
            </a:r>
            <a:endParaRPr i="1"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Random Forest</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Boosting</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XGBooost</a:t>
            </a:r>
            <a:endParaRPr sz="1200">
              <a:solidFill>
                <a:srgbClr val="000000"/>
              </a:solidFill>
            </a:endParaRPr>
          </a:p>
          <a:p>
            <a:pPr indent="0" lvl="0" marL="914400" rtl="0" algn="l">
              <a:spcBef>
                <a:spcPts val="0"/>
              </a:spcBef>
              <a:spcAft>
                <a:spcPts val="0"/>
              </a:spcAft>
              <a:buNone/>
            </a:pPr>
            <a:r>
              <a:t/>
            </a:r>
            <a:endParaRPr sz="12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Simple model using  different combinations of variables</a:t>
            </a:r>
            <a:endParaRPr b="1" sz="14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delay ~ origins </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delay ~ destinations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delay ~ weather</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delay ~ time </a:t>
            </a:r>
            <a:endParaRPr sz="1200">
              <a:solidFill>
                <a:srgbClr val="000000"/>
              </a:solidFill>
            </a:endParaRPr>
          </a:p>
          <a:p>
            <a:pPr indent="457200" lvl="0" marL="457200" rtl="0" algn="l">
              <a:spcBef>
                <a:spcPts val="0"/>
              </a:spcBef>
              <a:spcAft>
                <a:spcPts val="0"/>
              </a:spcAft>
              <a:buNone/>
            </a:pPr>
            <a:r>
              <a:t/>
            </a:r>
            <a:endParaRPr b="1" sz="12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681350" y="599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 Tested 6 Machine Learning Models</a:t>
            </a:r>
            <a:endParaRPr/>
          </a:p>
        </p:txBody>
      </p:sp>
      <p:sp>
        <p:nvSpPr>
          <p:cNvPr id="239" name="Google Shape;239;p27"/>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27"/>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graphicFrame>
        <p:nvGraphicFramePr>
          <p:cNvPr id="241" name="Google Shape;241;p27"/>
          <p:cNvGraphicFramePr/>
          <p:nvPr/>
        </p:nvGraphicFramePr>
        <p:xfrm>
          <a:off x="1195988" y="1514630"/>
          <a:ext cx="3000000" cy="3000000"/>
        </p:xfrm>
        <a:graphic>
          <a:graphicData uri="http://schemas.openxmlformats.org/drawingml/2006/table">
            <a:tbl>
              <a:tblPr>
                <a:noFill/>
                <a:tableStyleId>{8E716724-B099-4C57-86FC-52A99E73CD6C}</a:tableStyleId>
              </a:tblPr>
              <a:tblGrid>
                <a:gridCol w="2219800"/>
                <a:gridCol w="2219800"/>
                <a:gridCol w="2219800"/>
              </a:tblGrid>
              <a:tr h="531175">
                <a:tc>
                  <a:txBody>
                    <a:bodyPr/>
                    <a:lstStyle/>
                    <a:p>
                      <a:pPr indent="0" lvl="0" marL="0" rtl="0" algn="ctr">
                        <a:spcBef>
                          <a:spcPts val="0"/>
                        </a:spcBef>
                        <a:spcAft>
                          <a:spcPts val="0"/>
                        </a:spcAft>
                        <a:buNone/>
                      </a:pPr>
                      <a:r>
                        <a:rPr b="1" lang="en" sz="1200"/>
                        <a:t>Model</a:t>
                      </a:r>
                      <a:endParaRPr b="1" sz="1200"/>
                    </a:p>
                  </a:txBody>
                  <a:tcPr marT="91425" marB="91425" marR="91425" marL="91425" anchor="ctr">
                    <a:solidFill>
                      <a:srgbClr val="EFEFEF"/>
                    </a:solidFill>
                  </a:tcPr>
                </a:tc>
                <a:tc>
                  <a:txBody>
                    <a:bodyPr/>
                    <a:lstStyle/>
                    <a:p>
                      <a:pPr indent="0" lvl="0" marL="0" rtl="0" algn="ctr">
                        <a:spcBef>
                          <a:spcPts val="0"/>
                        </a:spcBef>
                        <a:spcAft>
                          <a:spcPts val="0"/>
                        </a:spcAft>
                        <a:buNone/>
                      </a:pPr>
                      <a:r>
                        <a:rPr b="1" lang="en" sz="1200"/>
                        <a:t>RMSE Test</a:t>
                      </a:r>
                      <a:endParaRPr b="1" sz="1200"/>
                    </a:p>
                    <a:p>
                      <a:pPr indent="0" lvl="0" marL="0" rtl="0" algn="ctr">
                        <a:spcBef>
                          <a:spcPts val="0"/>
                        </a:spcBef>
                        <a:spcAft>
                          <a:spcPts val="0"/>
                        </a:spcAft>
                        <a:buNone/>
                      </a:pPr>
                      <a:r>
                        <a:rPr b="1" lang="en" sz="1200"/>
                        <a:t>(departure delay)</a:t>
                      </a:r>
                      <a:endParaRPr b="1" sz="1200"/>
                    </a:p>
                  </a:txBody>
                  <a:tcPr marT="91425" marB="91425" marR="91425" marL="91425">
                    <a:solidFill>
                      <a:srgbClr val="EFEFEF"/>
                    </a:solidFill>
                  </a:tcPr>
                </a:tc>
                <a:tc>
                  <a:txBody>
                    <a:bodyPr/>
                    <a:lstStyle/>
                    <a:p>
                      <a:pPr indent="0" lvl="0" marL="0" rtl="0" algn="ctr">
                        <a:spcBef>
                          <a:spcPts val="0"/>
                        </a:spcBef>
                        <a:spcAft>
                          <a:spcPts val="0"/>
                        </a:spcAft>
                        <a:buNone/>
                      </a:pPr>
                      <a:r>
                        <a:rPr b="1" lang="en" sz="1200"/>
                        <a:t>RMSE Test</a:t>
                      </a:r>
                      <a:endParaRPr b="1" sz="1200"/>
                    </a:p>
                    <a:p>
                      <a:pPr indent="0" lvl="0" marL="0" rtl="0" algn="ctr">
                        <a:spcBef>
                          <a:spcPts val="0"/>
                        </a:spcBef>
                        <a:spcAft>
                          <a:spcPts val="0"/>
                        </a:spcAft>
                        <a:buNone/>
                      </a:pPr>
                      <a:r>
                        <a:rPr b="1" lang="en" sz="1200"/>
                        <a:t>(arrival delay)</a:t>
                      </a:r>
                      <a:endParaRPr b="1" sz="1200"/>
                    </a:p>
                  </a:txBody>
                  <a:tcPr marT="91425" marB="91425" marR="91425" marL="91425">
                    <a:solidFill>
                      <a:srgbClr val="EFEFEF"/>
                    </a:solidFill>
                  </a:tcPr>
                </a:tc>
              </a:tr>
              <a:tr h="460825">
                <a:tc>
                  <a:txBody>
                    <a:bodyPr/>
                    <a:lstStyle/>
                    <a:p>
                      <a:pPr indent="0" lvl="0" marL="0" rtl="0" algn="ctr">
                        <a:spcBef>
                          <a:spcPts val="0"/>
                        </a:spcBef>
                        <a:spcAft>
                          <a:spcPts val="0"/>
                        </a:spcAft>
                        <a:buNone/>
                      </a:pPr>
                      <a:r>
                        <a:rPr lang="en" sz="1200"/>
                        <a:t>Linear Regression</a:t>
                      </a:r>
                      <a:endParaRPr sz="1200"/>
                    </a:p>
                  </a:txBody>
                  <a:tcPr marT="91425" marB="91425" marR="91425" marL="91425"/>
                </a:tc>
                <a:tc>
                  <a:txBody>
                    <a:bodyPr/>
                    <a:lstStyle/>
                    <a:p>
                      <a:pPr indent="0" lvl="0" marL="0" rtl="0" algn="ctr">
                        <a:spcBef>
                          <a:spcPts val="0"/>
                        </a:spcBef>
                        <a:spcAft>
                          <a:spcPts val="0"/>
                        </a:spcAft>
                        <a:buNone/>
                      </a:pPr>
                      <a:r>
                        <a:rPr lang="en" sz="1200"/>
                        <a:t>26.27</a:t>
                      </a:r>
                      <a:endParaRPr sz="1200"/>
                    </a:p>
                  </a:txBody>
                  <a:tcPr marT="91425" marB="91425" marR="91425" marL="91425" anchor="ctr"/>
                </a:tc>
                <a:tc>
                  <a:txBody>
                    <a:bodyPr/>
                    <a:lstStyle/>
                    <a:p>
                      <a:pPr indent="0" lvl="0" marL="0" rtl="0" algn="ctr">
                        <a:spcBef>
                          <a:spcPts val="0"/>
                        </a:spcBef>
                        <a:spcAft>
                          <a:spcPts val="0"/>
                        </a:spcAft>
                        <a:buNone/>
                      </a:pPr>
                      <a:r>
                        <a:rPr lang="en" sz="1200"/>
                        <a:t>14.60</a:t>
                      </a:r>
                      <a:endParaRPr sz="1200"/>
                    </a:p>
                  </a:txBody>
                  <a:tcPr marT="91425" marB="91425" marR="91425" marL="91425" anchor="ctr"/>
                </a:tc>
              </a:tr>
              <a:tr h="383600">
                <a:tc>
                  <a:txBody>
                    <a:bodyPr/>
                    <a:lstStyle/>
                    <a:p>
                      <a:pPr indent="0" lvl="0" marL="0" rtl="0" algn="ctr">
                        <a:spcBef>
                          <a:spcPts val="0"/>
                        </a:spcBef>
                        <a:spcAft>
                          <a:spcPts val="0"/>
                        </a:spcAft>
                        <a:buNone/>
                      </a:pPr>
                      <a:r>
                        <a:rPr lang="en" sz="1200"/>
                        <a:t>Lasso Regression</a:t>
                      </a:r>
                      <a:endParaRPr sz="1200"/>
                    </a:p>
                  </a:txBody>
                  <a:tcPr marT="91425" marB="91425" marR="91425" marL="91425"/>
                </a:tc>
                <a:tc>
                  <a:txBody>
                    <a:bodyPr/>
                    <a:lstStyle/>
                    <a:p>
                      <a:pPr indent="0" lvl="0" marL="0" rtl="0" algn="ctr">
                        <a:spcBef>
                          <a:spcPts val="0"/>
                        </a:spcBef>
                        <a:spcAft>
                          <a:spcPts val="0"/>
                        </a:spcAft>
                        <a:buNone/>
                      </a:pPr>
                      <a:r>
                        <a:rPr lang="en" sz="1200"/>
                        <a:t>25.64</a:t>
                      </a:r>
                      <a:endParaRPr sz="1200"/>
                    </a:p>
                  </a:txBody>
                  <a:tcPr marT="91425" marB="91425" marR="91425" marL="91425" anchor="ctr"/>
                </a:tc>
                <a:tc>
                  <a:txBody>
                    <a:bodyPr/>
                    <a:lstStyle/>
                    <a:p>
                      <a:pPr indent="0" lvl="0" marL="0" rtl="0" algn="ctr">
                        <a:spcBef>
                          <a:spcPts val="0"/>
                        </a:spcBef>
                        <a:spcAft>
                          <a:spcPts val="0"/>
                        </a:spcAft>
                        <a:buNone/>
                      </a:pPr>
                      <a:r>
                        <a:rPr lang="en" sz="1200"/>
                        <a:t>14.45</a:t>
                      </a:r>
                      <a:endParaRPr sz="1200"/>
                    </a:p>
                  </a:txBody>
                  <a:tcPr marT="91425" marB="91425" marR="91425" marL="91425" anchor="ctr"/>
                </a:tc>
              </a:tr>
              <a:tr h="356575">
                <a:tc>
                  <a:txBody>
                    <a:bodyPr/>
                    <a:lstStyle/>
                    <a:p>
                      <a:pPr indent="0" lvl="0" marL="0" rtl="0" algn="ctr">
                        <a:spcBef>
                          <a:spcPts val="0"/>
                        </a:spcBef>
                        <a:spcAft>
                          <a:spcPts val="0"/>
                        </a:spcAft>
                        <a:buNone/>
                      </a:pPr>
                      <a:r>
                        <a:rPr lang="en" sz="1200"/>
                        <a:t>Forward Selection</a:t>
                      </a:r>
                      <a:endParaRPr sz="1200"/>
                    </a:p>
                  </a:txBody>
                  <a:tcPr marT="91425" marB="91425" marR="91425" marL="91425"/>
                </a:tc>
                <a:tc>
                  <a:txBody>
                    <a:bodyPr/>
                    <a:lstStyle/>
                    <a:p>
                      <a:pPr indent="0" lvl="0" marL="0" rtl="0" algn="ctr">
                        <a:spcBef>
                          <a:spcPts val="0"/>
                        </a:spcBef>
                        <a:spcAft>
                          <a:spcPts val="0"/>
                        </a:spcAft>
                        <a:buNone/>
                      </a:pPr>
                      <a:r>
                        <a:rPr lang="en" sz="1200"/>
                        <a:t>25.73</a:t>
                      </a:r>
                      <a:endParaRPr sz="1200"/>
                    </a:p>
                  </a:txBody>
                  <a:tcPr marT="91425" marB="91425" marR="91425" marL="91425" anchor="ctr"/>
                </a:tc>
                <a:tc>
                  <a:txBody>
                    <a:bodyPr/>
                    <a:lstStyle/>
                    <a:p>
                      <a:pPr indent="0" lvl="0" marL="0" rtl="0" algn="ctr">
                        <a:spcBef>
                          <a:spcPts val="0"/>
                        </a:spcBef>
                        <a:spcAft>
                          <a:spcPts val="0"/>
                        </a:spcAft>
                        <a:buNone/>
                      </a:pPr>
                      <a:r>
                        <a:rPr lang="en" sz="1200"/>
                        <a:t>14.63</a:t>
                      </a:r>
                      <a:endParaRPr sz="1200"/>
                    </a:p>
                  </a:txBody>
                  <a:tcPr marT="91425" marB="91425" marR="91425" marL="91425" anchor="ctr"/>
                </a:tc>
              </a:tr>
              <a:tr h="354725">
                <a:tc>
                  <a:txBody>
                    <a:bodyPr/>
                    <a:lstStyle/>
                    <a:p>
                      <a:pPr indent="0" lvl="0" marL="0" rtl="0" algn="ctr">
                        <a:spcBef>
                          <a:spcPts val="0"/>
                        </a:spcBef>
                        <a:spcAft>
                          <a:spcPts val="0"/>
                        </a:spcAft>
                        <a:buNone/>
                      </a:pPr>
                      <a:r>
                        <a:rPr lang="en" sz="1200"/>
                        <a:t>Boosting Trees</a:t>
                      </a:r>
                      <a:endParaRPr sz="1200"/>
                    </a:p>
                  </a:txBody>
                  <a:tcPr marT="91425" marB="91425" marR="91425" marL="91425"/>
                </a:tc>
                <a:tc>
                  <a:txBody>
                    <a:bodyPr/>
                    <a:lstStyle/>
                    <a:p>
                      <a:pPr indent="0" lvl="0" marL="0" rtl="0" algn="ctr">
                        <a:spcBef>
                          <a:spcPts val="0"/>
                        </a:spcBef>
                        <a:spcAft>
                          <a:spcPts val="0"/>
                        </a:spcAft>
                        <a:buNone/>
                      </a:pPr>
                      <a:r>
                        <a:rPr lang="en" sz="1200"/>
                        <a:t>25.96</a:t>
                      </a:r>
                      <a:endParaRPr sz="1200"/>
                    </a:p>
                  </a:txBody>
                  <a:tcPr marT="91425" marB="91425" marR="91425" marL="91425" anchor="ctr"/>
                </a:tc>
                <a:tc>
                  <a:txBody>
                    <a:bodyPr/>
                    <a:lstStyle/>
                    <a:p>
                      <a:pPr indent="0" lvl="0" marL="0" rtl="0" algn="ctr">
                        <a:spcBef>
                          <a:spcPts val="0"/>
                        </a:spcBef>
                        <a:spcAft>
                          <a:spcPts val="0"/>
                        </a:spcAft>
                        <a:buNone/>
                      </a:pPr>
                      <a:r>
                        <a:rPr lang="en" sz="1200"/>
                        <a:t>15.42</a:t>
                      </a:r>
                      <a:endParaRPr sz="1200"/>
                    </a:p>
                  </a:txBody>
                  <a:tcPr marT="91425" marB="91425" marR="91425" marL="91425" anchor="ctr"/>
                </a:tc>
              </a:tr>
              <a:tr h="354725">
                <a:tc>
                  <a:txBody>
                    <a:bodyPr/>
                    <a:lstStyle/>
                    <a:p>
                      <a:pPr indent="0" lvl="0" marL="0" rtl="0" algn="ctr">
                        <a:spcBef>
                          <a:spcPts val="0"/>
                        </a:spcBef>
                        <a:spcAft>
                          <a:spcPts val="0"/>
                        </a:spcAft>
                        <a:buNone/>
                      </a:pPr>
                      <a:r>
                        <a:rPr b="1" lang="en" sz="1200"/>
                        <a:t>Random Forest </a:t>
                      </a:r>
                      <a:endParaRPr b="1" sz="1200"/>
                    </a:p>
                  </a:txBody>
                  <a:tcPr marT="91425" marB="91425" marR="91425" marL="91425"/>
                </a:tc>
                <a:tc>
                  <a:txBody>
                    <a:bodyPr/>
                    <a:lstStyle/>
                    <a:p>
                      <a:pPr indent="0" lvl="0" marL="0" rtl="0" algn="ctr">
                        <a:spcBef>
                          <a:spcPts val="0"/>
                        </a:spcBef>
                        <a:spcAft>
                          <a:spcPts val="0"/>
                        </a:spcAft>
                        <a:buNone/>
                      </a:pPr>
                      <a:r>
                        <a:rPr lang="en" sz="1200"/>
                        <a:t>26.12</a:t>
                      </a:r>
                      <a:endParaRPr sz="1200"/>
                    </a:p>
                  </a:txBody>
                  <a:tcPr marT="91425" marB="91425" marR="91425" marL="91425" anchor="ctr"/>
                </a:tc>
                <a:tc>
                  <a:txBody>
                    <a:bodyPr/>
                    <a:lstStyle/>
                    <a:p>
                      <a:pPr indent="0" lvl="0" marL="0" rtl="0" algn="ctr">
                        <a:spcBef>
                          <a:spcPts val="0"/>
                        </a:spcBef>
                        <a:spcAft>
                          <a:spcPts val="0"/>
                        </a:spcAft>
                        <a:buNone/>
                      </a:pPr>
                      <a:r>
                        <a:rPr b="1" lang="en" sz="1200"/>
                        <a:t>13.78</a:t>
                      </a:r>
                      <a:endParaRPr b="1" sz="1200"/>
                    </a:p>
                  </a:txBody>
                  <a:tcPr marT="91425" marB="91425" marR="91425" marL="91425" anchor="ctr"/>
                </a:tc>
              </a:tr>
              <a:tr h="354725">
                <a:tc>
                  <a:txBody>
                    <a:bodyPr/>
                    <a:lstStyle/>
                    <a:p>
                      <a:pPr indent="0" lvl="0" marL="0" rtl="0" algn="ctr">
                        <a:spcBef>
                          <a:spcPts val="0"/>
                        </a:spcBef>
                        <a:spcAft>
                          <a:spcPts val="0"/>
                        </a:spcAft>
                        <a:buNone/>
                      </a:pPr>
                      <a:r>
                        <a:rPr b="1" lang="en" sz="1200"/>
                        <a:t>XGBoost</a:t>
                      </a:r>
                      <a:endParaRPr b="1" sz="1200"/>
                    </a:p>
                  </a:txBody>
                  <a:tcPr marT="91425" marB="91425" marR="91425" marL="91425"/>
                </a:tc>
                <a:tc>
                  <a:txBody>
                    <a:bodyPr/>
                    <a:lstStyle/>
                    <a:p>
                      <a:pPr indent="0" lvl="0" marL="0" rtl="0" algn="ctr">
                        <a:spcBef>
                          <a:spcPts val="0"/>
                        </a:spcBef>
                        <a:spcAft>
                          <a:spcPts val="0"/>
                        </a:spcAft>
                        <a:buNone/>
                      </a:pPr>
                      <a:r>
                        <a:rPr b="1" lang="en" sz="1200"/>
                        <a:t>25.38</a:t>
                      </a:r>
                      <a:endParaRPr b="1" sz="1200"/>
                    </a:p>
                  </a:txBody>
                  <a:tcPr marT="91425" marB="91425" marR="91425" marL="91425" anchor="ctr"/>
                </a:tc>
                <a:tc>
                  <a:txBody>
                    <a:bodyPr/>
                    <a:lstStyle/>
                    <a:p>
                      <a:pPr indent="0" lvl="0" marL="0" rtl="0" algn="ctr">
                        <a:spcBef>
                          <a:spcPts val="0"/>
                        </a:spcBef>
                        <a:spcAft>
                          <a:spcPts val="0"/>
                        </a:spcAft>
                        <a:buNone/>
                      </a:pPr>
                      <a:r>
                        <a:rPr lang="en" sz="1200"/>
                        <a:t>13.86</a:t>
                      </a:r>
                      <a:endParaRPr sz="1200"/>
                    </a:p>
                  </a:txBody>
                  <a:tcPr marT="91425" marB="91425" marR="91425" marL="91425" anchor="ctr"/>
                </a:tc>
              </a:tr>
            </a:tbl>
          </a:graphicData>
        </a:graphic>
      </p:graphicFrame>
      <p:sp>
        <p:nvSpPr>
          <p:cNvPr id="242" name="Google Shape;242;p27"/>
          <p:cNvSpPr/>
          <p:nvPr/>
        </p:nvSpPr>
        <p:spPr>
          <a:xfrm>
            <a:off x="4153375" y="4050500"/>
            <a:ext cx="758700" cy="257100"/>
          </a:xfrm>
          <a:prstGeom prst="ellipse">
            <a:avLst/>
          </a:prstGeom>
          <a:noFill/>
          <a:ln cap="flat" cmpd="sng" w="9525">
            <a:solidFill>
              <a:srgbClr val="FF0000"/>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6396725" y="3707700"/>
            <a:ext cx="758700" cy="257100"/>
          </a:xfrm>
          <a:prstGeom prst="ellipse">
            <a:avLst/>
          </a:prstGeom>
          <a:noFill/>
          <a:ln cap="flat" cmpd="sng" w="9525">
            <a:solidFill>
              <a:srgbClr val="FF0000"/>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681350" y="599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Most</a:t>
            </a:r>
            <a:r>
              <a:rPr lang="en"/>
              <a:t> Influential Variables</a:t>
            </a:r>
            <a:endParaRPr/>
          </a:p>
        </p:txBody>
      </p:sp>
      <p:sp>
        <p:nvSpPr>
          <p:cNvPr id="249" name="Google Shape;249;p28"/>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28"/>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251" name="Google Shape;251;p28"/>
          <p:cNvSpPr txBox="1"/>
          <p:nvPr/>
        </p:nvSpPr>
        <p:spPr>
          <a:xfrm>
            <a:off x="729900" y="1330225"/>
            <a:ext cx="7684200" cy="3590700"/>
          </a:xfrm>
          <a:prstGeom prst="rect">
            <a:avLst/>
          </a:prstGeom>
          <a:noFill/>
          <a:ln>
            <a:noFill/>
          </a:ln>
        </p:spPr>
        <p:txBody>
          <a:bodyPr anchorCtr="0" anchor="ctr" bIns="91425" lIns="91425" spcFirstLastPara="1" rIns="91425" wrap="square" tIns="91425">
            <a:noAutofit/>
          </a:bodyPr>
          <a:lstStyle/>
          <a:p>
            <a:pPr indent="-330200" lvl="0" marL="457200" rtl="0" algn="l">
              <a:lnSpc>
                <a:spcPct val="200000"/>
              </a:lnSpc>
              <a:spcBef>
                <a:spcPts val="0"/>
              </a:spcBef>
              <a:spcAft>
                <a:spcPts val="0"/>
              </a:spcAft>
              <a:buClr>
                <a:schemeClr val="accent1"/>
              </a:buClr>
              <a:buSzPts val="1600"/>
              <a:buFont typeface="Lato"/>
              <a:buChar char="●"/>
            </a:pPr>
            <a:r>
              <a:rPr b="1" lang="en" sz="1600">
                <a:solidFill>
                  <a:schemeClr val="accent1"/>
                </a:solidFill>
                <a:latin typeface="Lato"/>
                <a:ea typeface="Lato"/>
                <a:cs typeface="Lato"/>
                <a:sym typeface="Lato"/>
              </a:rPr>
              <a:t>Weather: </a:t>
            </a:r>
            <a:r>
              <a:rPr lang="en" sz="1600">
                <a:solidFill>
                  <a:schemeClr val="accent1"/>
                </a:solidFill>
                <a:latin typeface="Lato"/>
                <a:ea typeface="Lato"/>
                <a:cs typeface="Lato"/>
                <a:sym typeface="Lato"/>
              </a:rPr>
              <a:t>(-) Visibility,  (+) Thunder,  (+) Wind_speed</a:t>
            </a:r>
            <a:endParaRPr sz="1600">
              <a:solidFill>
                <a:schemeClr val="accent1"/>
              </a:solidFill>
              <a:latin typeface="Lato"/>
              <a:ea typeface="Lato"/>
              <a:cs typeface="Lato"/>
              <a:sym typeface="Lato"/>
            </a:endParaRPr>
          </a:p>
          <a:p>
            <a:pPr indent="-330200" lvl="0" marL="457200" rtl="0" algn="l">
              <a:lnSpc>
                <a:spcPct val="200000"/>
              </a:lnSpc>
              <a:spcBef>
                <a:spcPts val="0"/>
              </a:spcBef>
              <a:spcAft>
                <a:spcPts val="0"/>
              </a:spcAft>
              <a:buClr>
                <a:schemeClr val="accent1"/>
              </a:buClr>
              <a:buSzPts val="1600"/>
              <a:buFont typeface="Lato"/>
              <a:buChar char="●"/>
            </a:pPr>
            <a:r>
              <a:rPr b="1" lang="en" sz="1600">
                <a:solidFill>
                  <a:schemeClr val="accent1"/>
                </a:solidFill>
                <a:latin typeface="Lato"/>
                <a:ea typeface="Lato"/>
                <a:cs typeface="Lato"/>
                <a:sym typeface="Lato"/>
              </a:rPr>
              <a:t>Months: </a:t>
            </a:r>
            <a:r>
              <a:rPr lang="en" sz="1600">
                <a:solidFill>
                  <a:schemeClr val="accent1"/>
                </a:solidFill>
                <a:latin typeface="Lato"/>
                <a:ea typeface="Lato"/>
                <a:cs typeface="Lato"/>
                <a:sym typeface="Lato"/>
              </a:rPr>
              <a:t>(+) May, (+) June, (+) July, (+) August </a:t>
            </a:r>
            <a:r>
              <a:rPr i="1" lang="en">
                <a:solidFill>
                  <a:schemeClr val="accent1"/>
                </a:solidFill>
                <a:latin typeface="Lato"/>
                <a:ea typeface="Lato"/>
                <a:cs typeface="Lato"/>
                <a:sym typeface="Lato"/>
              </a:rPr>
              <a:t>(summer months)</a:t>
            </a:r>
            <a:endParaRPr i="1">
              <a:solidFill>
                <a:schemeClr val="accent1"/>
              </a:solidFill>
              <a:latin typeface="Lato"/>
              <a:ea typeface="Lato"/>
              <a:cs typeface="Lato"/>
              <a:sym typeface="Lato"/>
            </a:endParaRPr>
          </a:p>
          <a:p>
            <a:pPr indent="-330200" lvl="0" marL="457200" rtl="0" algn="l">
              <a:lnSpc>
                <a:spcPct val="200000"/>
              </a:lnSpc>
              <a:spcBef>
                <a:spcPts val="0"/>
              </a:spcBef>
              <a:spcAft>
                <a:spcPts val="0"/>
              </a:spcAft>
              <a:buClr>
                <a:schemeClr val="accent1"/>
              </a:buClr>
              <a:buSzPts val="1600"/>
              <a:buFont typeface="Lato"/>
              <a:buChar char="●"/>
            </a:pPr>
            <a:r>
              <a:rPr b="1" lang="en" sz="1600">
                <a:solidFill>
                  <a:schemeClr val="accent1"/>
                </a:solidFill>
                <a:latin typeface="Lato"/>
                <a:ea typeface="Lato"/>
                <a:cs typeface="Lato"/>
                <a:sym typeface="Lato"/>
              </a:rPr>
              <a:t>Day of week: </a:t>
            </a:r>
            <a:r>
              <a:rPr lang="en" sz="1600">
                <a:solidFill>
                  <a:schemeClr val="accent1"/>
                </a:solidFill>
                <a:latin typeface="Lato"/>
                <a:ea typeface="Lato"/>
                <a:cs typeface="Lato"/>
                <a:sym typeface="Lato"/>
              </a:rPr>
              <a:t>(+) Monday, (+) Thursday, (+) Friday </a:t>
            </a:r>
            <a:r>
              <a:rPr i="1" lang="en">
                <a:solidFill>
                  <a:schemeClr val="accent1"/>
                </a:solidFill>
                <a:latin typeface="Lato"/>
                <a:ea typeface="Lato"/>
                <a:cs typeface="Lato"/>
                <a:sym typeface="Lato"/>
              </a:rPr>
              <a:t>(end/</a:t>
            </a:r>
            <a:r>
              <a:rPr i="1" lang="en">
                <a:solidFill>
                  <a:schemeClr val="accent1"/>
                </a:solidFill>
                <a:latin typeface="Lato"/>
                <a:ea typeface="Lato"/>
                <a:cs typeface="Lato"/>
                <a:sym typeface="Lato"/>
              </a:rPr>
              <a:t>beginning</a:t>
            </a:r>
            <a:r>
              <a:rPr i="1" lang="en">
                <a:solidFill>
                  <a:schemeClr val="accent1"/>
                </a:solidFill>
                <a:latin typeface="Lato"/>
                <a:ea typeface="Lato"/>
                <a:cs typeface="Lato"/>
                <a:sym typeface="Lato"/>
              </a:rPr>
              <a:t> of week)</a:t>
            </a:r>
            <a:endParaRPr i="1">
              <a:solidFill>
                <a:schemeClr val="accent1"/>
              </a:solidFill>
              <a:latin typeface="Lato"/>
              <a:ea typeface="Lato"/>
              <a:cs typeface="Lato"/>
              <a:sym typeface="Lato"/>
            </a:endParaRPr>
          </a:p>
          <a:p>
            <a:pPr indent="-330200" lvl="0" marL="457200" rtl="0" algn="l">
              <a:lnSpc>
                <a:spcPct val="200000"/>
              </a:lnSpc>
              <a:spcBef>
                <a:spcPts val="0"/>
              </a:spcBef>
              <a:spcAft>
                <a:spcPts val="0"/>
              </a:spcAft>
              <a:buClr>
                <a:schemeClr val="accent1"/>
              </a:buClr>
              <a:buSzPts val="1600"/>
              <a:buFont typeface="Lato"/>
              <a:buChar char="●"/>
            </a:pPr>
            <a:r>
              <a:rPr b="1" lang="en" sz="1600">
                <a:solidFill>
                  <a:schemeClr val="accent1"/>
                </a:solidFill>
                <a:latin typeface="Lato"/>
                <a:ea typeface="Lato"/>
                <a:cs typeface="Lato"/>
                <a:sym typeface="Lato"/>
              </a:rPr>
              <a:t>Origin/Destination: </a:t>
            </a:r>
            <a:r>
              <a:rPr lang="en" sz="1600">
                <a:solidFill>
                  <a:schemeClr val="accent1"/>
                </a:solidFill>
                <a:latin typeface="Lato"/>
                <a:ea typeface="Lato"/>
                <a:cs typeface="Lato"/>
                <a:sym typeface="Lato"/>
              </a:rPr>
              <a:t>(+) JFK, (+) SFO, (+) EWR,  (+) LGA</a:t>
            </a:r>
            <a:endParaRPr sz="1600">
              <a:solidFill>
                <a:schemeClr val="accent1"/>
              </a:solidFill>
              <a:latin typeface="Lato"/>
              <a:ea typeface="Lato"/>
              <a:cs typeface="Lato"/>
              <a:sym typeface="Lato"/>
            </a:endParaRPr>
          </a:p>
          <a:p>
            <a:pPr indent="-330200" lvl="0" marL="457200" rtl="0" algn="l">
              <a:lnSpc>
                <a:spcPct val="200000"/>
              </a:lnSpc>
              <a:spcBef>
                <a:spcPts val="0"/>
              </a:spcBef>
              <a:spcAft>
                <a:spcPts val="0"/>
              </a:spcAft>
              <a:buClr>
                <a:schemeClr val="accent1"/>
              </a:buClr>
              <a:buSzPts val="1600"/>
              <a:buFont typeface="Lato"/>
              <a:buChar char="●"/>
            </a:pPr>
            <a:r>
              <a:rPr b="1" lang="en" sz="1600">
                <a:solidFill>
                  <a:schemeClr val="accent1"/>
                </a:solidFill>
                <a:latin typeface="Lato"/>
                <a:ea typeface="Lato"/>
                <a:cs typeface="Lato"/>
                <a:sym typeface="Lato"/>
              </a:rPr>
              <a:t>Airlines: </a:t>
            </a:r>
            <a:r>
              <a:rPr lang="en" sz="1600">
                <a:solidFill>
                  <a:schemeClr val="accent1"/>
                </a:solidFill>
                <a:latin typeface="Lato"/>
                <a:ea typeface="Lato"/>
                <a:cs typeface="Lato"/>
                <a:sym typeface="Lato"/>
              </a:rPr>
              <a:t>(+) Frontier, (+) Jet Blue, (+) South West </a:t>
            </a:r>
            <a:endParaRPr sz="1600">
              <a:solidFill>
                <a:schemeClr val="accent1"/>
              </a:solidFill>
              <a:latin typeface="Lato"/>
              <a:ea typeface="Lato"/>
              <a:cs typeface="Lato"/>
              <a:sym typeface="Lato"/>
            </a:endParaRPr>
          </a:p>
          <a:p>
            <a:pPr indent="-330200" lvl="0" marL="457200" rtl="0" algn="l">
              <a:lnSpc>
                <a:spcPct val="200000"/>
              </a:lnSpc>
              <a:spcBef>
                <a:spcPts val="0"/>
              </a:spcBef>
              <a:spcAft>
                <a:spcPts val="0"/>
              </a:spcAft>
              <a:buClr>
                <a:schemeClr val="accent1"/>
              </a:buClr>
              <a:buSzPts val="1600"/>
              <a:buFont typeface="Lato"/>
              <a:buChar char="●"/>
            </a:pPr>
            <a:r>
              <a:rPr b="1" lang="en" sz="1600">
                <a:solidFill>
                  <a:schemeClr val="accent1"/>
                </a:solidFill>
                <a:latin typeface="Lato"/>
                <a:ea typeface="Lato"/>
                <a:cs typeface="Lato"/>
                <a:sym typeface="Lato"/>
              </a:rPr>
              <a:t>Holidays: </a:t>
            </a:r>
            <a:r>
              <a:rPr lang="en" sz="1600">
                <a:solidFill>
                  <a:schemeClr val="accent1"/>
                </a:solidFill>
                <a:latin typeface="Lato"/>
                <a:ea typeface="Lato"/>
                <a:cs typeface="Lato"/>
                <a:sym typeface="Lato"/>
              </a:rPr>
              <a:t>(+) Winter Holiday, (+) Thanksgiving</a:t>
            </a:r>
            <a:endParaRPr sz="1600">
              <a:solidFill>
                <a:schemeClr val="accent1"/>
              </a:solidFill>
              <a:latin typeface="Lato"/>
              <a:ea typeface="Lato"/>
              <a:cs typeface="Lato"/>
              <a:sym typeface="Lato"/>
            </a:endParaRPr>
          </a:p>
          <a:p>
            <a:pPr indent="0" lvl="0" marL="0" rtl="0" algn="l">
              <a:lnSpc>
                <a:spcPct val="100000"/>
              </a:lnSpc>
              <a:spcBef>
                <a:spcPts val="0"/>
              </a:spcBef>
              <a:spcAft>
                <a:spcPts val="0"/>
              </a:spcAft>
              <a:buNone/>
            </a:pPr>
            <a:r>
              <a:rPr i="1" lang="en" sz="1200">
                <a:solidFill>
                  <a:schemeClr val="accent1"/>
                </a:solidFill>
                <a:latin typeface="Lato"/>
                <a:ea typeface="Lato"/>
                <a:cs typeface="Lato"/>
                <a:sym typeface="Lato"/>
              </a:rPr>
              <a:t> 	*</a:t>
            </a:r>
            <a:r>
              <a:rPr i="1" lang="en" sz="1800">
                <a:solidFill>
                  <a:schemeClr val="accent1"/>
                </a:solidFill>
                <a:latin typeface="Lato"/>
                <a:ea typeface="Lato"/>
                <a:cs typeface="Lato"/>
                <a:sym typeface="Lato"/>
              </a:rPr>
              <a:t> </a:t>
            </a:r>
            <a:r>
              <a:rPr b="1" i="1" lang="en" sz="1800">
                <a:solidFill>
                  <a:schemeClr val="accent1"/>
                </a:solidFill>
                <a:latin typeface="Lato"/>
                <a:ea typeface="Lato"/>
                <a:cs typeface="Lato"/>
                <a:sym typeface="Lato"/>
              </a:rPr>
              <a:t>+</a:t>
            </a:r>
            <a:r>
              <a:rPr b="1" i="1" lang="en" sz="1200">
                <a:solidFill>
                  <a:schemeClr val="accent1"/>
                </a:solidFill>
                <a:latin typeface="Lato"/>
                <a:ea typeface="Lato"/>
                <a:cs typeface="Lato"/>
                <a:sym typeface="Lato"/>
              </a:rPr>
              <a:t> </a:t>
            </a:r>
            <a:r>
              <a:rPr i="1" lang="en" sz="1200">
                <a:solidFill>
                  <a:schemeClr val="accent1"/>
                </a:solidFill>
                <a:latin typeface="Lato"/>
                <a:ea typeface="Lato"/>
                <a:cs typeface="Lato"/>
                <a:sym typeface="Lato"/>
              </a:rPr>
              <a:t>:positive correlation between the variable and the flight delays</a:t>
            </a:r>
            <a:endParaRPr i="1" sz="1200">
              <a:solidFill>
                <a:schemeClr val="accent1"/>
              </a:solidFill>
              <a:latin typeface="Lato"/>
              <a:ea typeface="Lato"/>
              <a:cs typeface="Lato"/>
              <a:sym typeface="Lato"/>
            </a:endParaRPr>
          </a:p>
          <a:p>
            <a:pPr indent="0" lvl="0" marL="0" rtl="0" algn="l">
              <a:lnSpc>
                <a:spcPct val="100000"/>
              </a:lnSpc>
              <a:spcBef>
                <a:spcPts val="0"/>
              </a:spcBef>
              <a:spcAft>
                <a:spcPts val="0"/>
              </a:spcAft>
              <a:buNone/>
            </a:pPr>
            <a:r>
              <a:rPr i="1" lang="en" sz="1200">
                <a:solidFill>
                  <a:schemeClr val="accent1"/>
                </a:solidFill>
                <a:latin typeface="Lato"/>
                <a:ea typeface="Lato"/>
                <a:cs typeface="Lato"/>
                <a:sym typeface="Lato"/>
              </a:rPr>
              <a:t> 	* </a:t>
            </a:r>
            <a:r>
              <a:rPr b="1" i="1" lang="en" sz="1800">
                <a:solidFill>
                  <a:schemeClr val="accent1"/>
                </a:solidFill>
                <a:latin typeface="Lato"/>
                <a:ea typeface="Lato"/>
                <a:cs typeface="Lato"/>
                <a:sym typeface="Lato"/>
              </a:rPr>
              <a:t>—</a:t>
            </a:r>
            <a:r>
              <a:rPr i="1" lang="en" sz="1800">
                <a:solidFill>
                  <a:schemeClr val="accent1"/>
                </a:solidFill>
                <a:latin typeface="Lato"/>
                <a:ea typeface="Lato"/>
                <a:cs typeface="Lato"/>
                <a:sym typeface="Lato"/>
              </a:rPr>
              <a:t> </a:t>
            </a:r>
            <a:r>
              <a:rPr i="1" lang="en" sz="1000">
                <a:solidFill>
                  <a:schemeClr val="accent1"/>
                </a:solidFill>
                <a:latin typeface="Lato"/>
                <a:ea typeface="Lato"/>
                <a:cs typeface="Lato"/>
                <a:sym typeface="Lato"/>
              </a:rPr>
              <a:t>:</a:t>
            </a:r>
            <a:r>
              <a:rPr i="1" lang="en" sz="1200">
                <a:solidFill>
                  <a:schemeClr val="accent1"/>
                </a:solidFill>
                <a:latin typeface="Lato"/>
                <a:ea typeface="Lato"/>
                <a:cs typeface="Lato"/>
                <a:sym typeface="Lato"/>
              </a:rPr>
              <a:t>negative correlation between the variable and the flight delays  </a:t>
            </a:r>
            <a:endParaRPr b="1" i="1"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4274F"/>
        </a:solidFill>
      </p:bgPr>
    </p:bg>
    <p:spTree>
      <p:nvGrpSpPr>
        <p:cNvPr id="255" name="Shape 255"/>
        <p:cNvGrpSpPr/>
        <p:nvPr/>
      </p:nvGrpSpPr>
      <p:grpSpPr>
        <a:xfrm>
          <a:off x="0" y="0"/>
          <a:ext cx="0" cy="0"/>
          <a:chOff x="0" y="0"/>
          <a:chExt cx="0" cy="0"/>
        </a:xfrm>
      </p:grpSpPr>
      <p:sp>
        <p:nvSpPr>
          <p:cNvPr id="256" name="Google Shape;256;p29"/>
          <p:cNvSpPr txBox="1"/>
          <p:nvPr>
            <p:ph type="title"/>
          </p:nvPr>
        </p:nvSpPr>
        <p:spPr>
          <a:xfrm>
            <a:off x="729450" y="733950"/>
            <a:ext cx="7688400" cy="1244700"/>
          </a:xfrm>
          <a:prstGeom prst="rect">
            <a:avLst/>
          </a:prstGeom>
          <a:effectLst>
            <a:outerShdw blurRad="28575" rotWithShape="0" algn="bl" dir="660000" dist="28575">
              <a:srgbClr val="B7B7B7">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4800"/>
              <a:t>Limitations &amp; Conclusion</a:t>
            </a:r>
            <a:endParaRPr sz="4800"/>
          </a:p>
        </p:txBody>
      </p:sp>
      <p:sp>
        <p:nvSpPr>
          <p:cNvPr id="257" name="Google Shape;257;p29"/>
          <p:cNvSpPr/>
          <p:nvPr/>
        </p:nvSpPr>
        <p:spPr>
          <a:xfrm>
            <a:off x="100" y="-9150"/>
            <a:ext cx="9144000" cy="694800"/>
          </a:xfrm>
          <a:prstGeom prst="rect">
            <a:avLst/>
          </a:prstGeom>
          <a:solidFill>
            <a:srgbClr val="142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29"/>
          <p:cNvPicPr preferRelativeResize="0"/>
          <p:nvPr/>
        </p:nvPicPr>
        <p:blipFill rotWithShape="1">
          <a:blip r:embed="rId3">
            <a:alphaModFix amt="56000"/>
          </a:blip>
          <a:srcRect b="16850" l="8047" r="11157" t="22970"/>
          <a:stretch/>
        </p:blipFill>
        <p:spPr>
          <a:xfrm>
            <a:off x="7665825" y="4029525"/>
            <a:ext cx="1439224" cy="107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659250" y="540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Limitations and Criticism</a:t>
            </a:r>
            <a:endParaRPr/>
          </a:p>
        </p:txBody>
      </p:sp>
      <p:grpSp>
        <p:nvGrpSpPr>
          <p:cNvPr id="264" name="Google Shape;264;p30"/>
          <p:cNvGrpSpPr/>
          <p:nvPr/>
        </p:nvGrpSpPr>
        <p:grpSpPr>
          <a:xfrm>
            <a:off x="700688" y="1408617"/>
            <a:ext cx="7893125" cy="1648769"/>
            <a:chOff x="1593000" y="2317202"/>
            <a:chExt cx="5957975" cy="648866"/>
          </a:xfrm>
        </p:grpSpPr>
        <p:sp>
          <p:nvSpPr>
            <p:cNvPr id="265" name="Google Shape;265;p3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flipH="1">
              <a:off x="2283025" y="2322575"/>
              <a:ext cx="1844400" cy="6426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rot="-5400000">
              <a:off x="3595759" y="1840479"/>
              <a:ext cx="643356" cy="1607522"/>
            </a:xfrm>
            <a:prstGeom prst="flowChartOffpageConnector">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2205950" y="2412965"/>
              <a:ext cx="2788800" cy="498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Lato"/>
                  <a:ea typeface="Lato"/>
                  <a:cs typeface="Lato"/>
                  <a:sym typeface="Lato"/>
                </a:rPr>
                <a:t>     High RMSE and </a:t>
              </a:r>
              <a:r>
                <a:rPr b="1" lang="en" sz="1200">
                  <a:solidFill>
                    <a:schemeClr val="lt1"/>
                  </a:solidFill>
                  <a:latin typeface="Lato"/>
                  <a:ea typeface="Lato"/>
                  <a:cs typeface="Lato"/>
                  <a:sym typeface="Lato"/>
                </a:rPr>
                <a:t> </a:t>
              </a:r>
              <a:r>
                <a:rPr b="1" lang="en" sz="1200">
                  <a:solidFill>
                    <a:schemeClr val="lt1"/>
                  </a:solidFill>
                  <a:latin typeface="Lato"/>
                  <a:ea typeface="Lato"/>
                  <a:cs typeface="Lato"/>
                  <a:sym typeface="Lato"/>
                </a:rPr>
                <a:t>Low R Square</a:t>
              </a:r>
              <a:endParaRPr b="1" sz="1200">
                <a:solidFill>
                  <a:srgbClr val="FFFFFF"/>
                </a:solidFill>
                <a:latin typeface="Lato"/>
                <a:ea typeface="Lato"/>
                <a:cs typeface="Lato"/>
                <a:sym typeface="Lato"/>
              </a:endParaRPr>
            </a:p>
            <a:p>
              <a:pPr indent="-304800" lvl="1" marL="800100" rtl="0" algn="l">
                <a:lnSpc>
                  <a:spcPct val="115000"/>
                </a:lnSpc>
                <a:spcBef>
                  <a:spcPts val="0"/>
                </a:spcBef>
                <a:spcAft>
                  <a:spcPts val="0"/>
                </a:spcAft>
                <a:buClr>
                  <a:srgbClr val="FFFFFF"/>
                </a:buClr>
                <a:buSzPts val="1200"/>
                <a:buFont typeface="Lato"/>
                <a:buChar char="○"/>
              </a:pPr>
              <a:r>
                <a:rPr lang="en" sz="1200">
                  <a:solidFill>
                    <a:schemeClr val="lt1"/>
                  </a:solidFill>
                  <a:latin typeface="Lato"/>
                  <a:ea typeface="Lato"/>
                  <a:cs typeface="Lato"/>
                  <a:sym typeface="Lato"/>
                </a:rPr>
                <a:t>Departure RMSE: 25 minutes</a:t>
              </a:r>
              <a:endParaRPr sz="1200">
                <a:solidFill>
                  <a:srgbClr val="FFFFFF"/>
                </a:solidFill>
                <a:latin typeface="Lato"/>
                <a:ea typeface="Lato"/>
                <a:cs typeface="Lato"/>
                <a:sym typeface="Lato"/>
              </a:endParaRPr>
            </a:p>
            <a:p>
              <a:pPr indent="-304800" lvl="1" marL="800100" rtl="0" algn="l">
                <a:lnSpc>
                  <a:spcPct val="115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 square around 7% </a:t>
              </a:r>
              <a:endParaRPr sz="1200">
                <a:solidFill>
                  <a:srgbClr val="FFFFFF"/>
                </a:solidFill>
                <a:latin typeface="Lato"/>
                <a:ea typeface="Lato"/>
                <a:cs typeface="Lato"/>
                <a:sym typeface="Lato"/>
              </a:endParaRPr>
            </a:p>
            <a:p>
              <a:pPr indent="-304800" lvl="1" marL="800100" rtl="0" algn="l">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Variables limited to weather, </a:t>
              </a:r>
              <a:endParaRPr sz="1200">
                <a:solidFill>
                  <a:schemeClr val="lt1"/>
                </a:solidFill>
                <a:latin typeface="Lato"/>
                <a:ea typeface="Lato"/>
                <a:cs typeface="Lato"/>
                <a:sym typeface="Lato"/>
              </a:endParaRPr>
            </a:p>
            <a:p>
              <a:pPr indent="0" lvl="0" marL="800100" rtl="0" algn="l">
                <a:lnSpc>
                  <a:spcPct val="115000"/>
                </a:lnSpc>
                <a:spcBef>
                  <a:spcPts val="0"/>
                </a:spcBef>
                <a:spcAft>
                  <a:spcPts val="0"/>
                </a:spcAft>
                <a:buNone/>
              </a:pPr>
              <a:r>
                <a:rPr lang="en" sz="1200">
                  <a:solidFill>
                    <a:schemeClr val="lt1"/>
                  </a:solidFill>
                  <a:latin typeface="Lato"/>
                  <a:ea typeface="Lato"/>
                  <a:cs typeface="Lato"/>
                  <a:sym typeface="Lato"/>
                </a:rPr>
                <a:t>holiday, and route</a:t>
              </a:r>
              <a:endParaRPr sz="1200">
                <a:solidFill>
                  <a:srgbClr val="FFFFFF"/>
                </a:solidFill>
                <a:latin typeface="Lato"/>
                <a:ea typeface="Lato"/>
                <a:cs typeface="Lato"/>
                <a:sym typeface="Lato"/>
              </a:endParaRPr>
            </a:p>
            <a:p>
              <a:pPr indent="-304800" lvl="1" marL="800100" rtl="0" algn="l">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Too many dummy variable </a:t>
              </a:r>
              <a:endParaRPr sz="1200">
                <a:solidFill>
                  <a:schemeClr val="lt1"/>
                </a:solidFill>
                <a:latin typeface="Lato"/>
                <a:ea typeface="Lato"/>
                <a:cs typeface="Lato"/>
                <a:sym typeface="Lato"/>
              </a:endParaRPr>
            </a:p>
          </p:txBody>
        </p:sp>
        <p:sp>
          <p:nvSpPr>
            <p:cNvPr id="269" name="Google Shape;269;p3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1593000" y="2322575"/>
              <a:ext cx="690000" cy="6426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71" name="Google Shape;271;p30"/>
            <p:cNvSpPr/>
            <p:nvPr/>
          </p:nvSpPr>
          <p:spPr>
            <a:xfrm>
              <a:off x="4778711" y="2317202"/>
              <a:ext cx="2654100" cy="642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1C4587"/>
                </a:buClr>
                <a:buSzPts val="1200"/>
                <a:buFont typeface="Lato"/>
                <a:buChar char="●"/>
              </a:pPr>
              <a:r>
                <a:rPr b="1" lang="en" sz="1200">
                  <a:solidFill>
                    <a:srgbClr val="1C4587"/>
                  </a:solidFill>
                  <a:latin typeface="Lato"/>
                  <a:ea typeface="Lato"/>
                  <a:cs typeface="Lato"/>
                  <a:sym typeface="Lato"/>
                </a:rPr>
                <a:t>Include M</a:t>
              </a:r>
              <a:r>
                <a:rPr b="1" lang="en" sz="1200">
                  <a:solidFill>
                    <a:srgbClr val="1C4587"/>
                  </a:solidFill>
                  <a:latin typeface="Lato"/>
                  <a:ea typeface="Lato"/>
                  <a:cs typeface="Lato"/>
                  <a:sym typeface="Lato"/>
                </a:rPr>
                <a:t>ore Informative  Variables: </a:t>
              </a:r>
              <a:endParaRPr b="1" sz="1200">
                <a:solidFill>
                  <a:srgbClr val="1C4587"/>
                </a:solidFill>
                <a:latin typeface="Lato"/>
                <a:ea typeface="Lato"/>
                <a:cs typeface="Lato"/>
                <a:sym typeface="Lato"/>
              </a:endParaRPr>
            </a:p>
            <a:p>
              <a:pPr indent="-304800" lvl="1" marL="914400" rtl="0" algn="l">
                <a:spcBef>
                  <a:spcPts val="0"/>
                </a:spcBef>
                <a:spcAft>
                  <a:spcPts val="0"/>
                </a:spcAft>
                <a:buClr>
                  <a:srgbClr val="1C4587"/>
                </a:buClr>
                <a:buSzPts val="1200"/>
                <a:buFont typeface="Lato"/>
                <a:buChar char="○"/>
              </a:pPr>
              <a:r>
                <a:rPr lang="en" sz="1200">
                  <a:solidFill>
                    <a:srgbClr val="1C4587"/>
                  </a:solidFill>
                  <a:latin typeface="Lato"/>
                  <a:ea typeface="Lato"/>
                  <a:cs typeface="Lato"/>
                  <a:sym typeface="Lato"/>
                </a:rPr>
                <a:t>National aviation system </a:t>
              </a:r>
              <a:endParaRPr sz="1200">
                <a:solidFill>
                  <a:srgbClr val="1C4587"/>
                </a:solidFill>
                <a:latin typeface="Lato"/>
                <a:ea typeface="Lato"/>
                <a:cs typeface="Lato"/>
                <a:sym typeface="Lato"/>
              </a:endParaRPr>
            </a:p>
            <a:p>
              <a:pPr indent="-304800" lvl="1" marL="914400" rtl="0" algn="l">
                <a:spcBef>
                  <a:spcPts val="0"/>
                </a:spcBef>
                <a:spcAft>
                  <a:spcPts val="0"/>
                </a:spcAft>
                <a:buClr>
                  <a:srgbClr val="1C4587"/>
                </a:buClr>
                <a:buSzPts val="1200"/>
                <a:buFont typeface="Lato"/>
                <a:buChar char="○"/>
              </a:pPr>
              <a:r>
                <a:rPr lang="en" sz="1200">
                  <a:solidFill>
                    <a:srgbClr val="1C4587"/>
                  </a:solidFill>
                  <a:latin typeface="Lato"/>
                  <a:ea typeface="Lato"/>
                  <a:cs typeface="Lato"/>
                  <a:sym typeface="Lato"/>
                </a:rPr>
                <a:t>Flight scheduling </a:t>
              </a:r>
              <a:endParaRPr sz="1200">
                <a:solidFill>
                  <a:srgbClr val="1C4587"/>
                </a:solidFill>
                <a:latin typeface="Lato"/>
                <a:ea typeface="Lato"/>
                <a:cs typeface="Lato"/>
                <a:sym typeface="Lato"/>
              </a:endParaRPr>
            </a:p>
            <a:p>
              <a:pPr indent="-304800" lvl="1" marL="914400" rtl="0" algn="l">
                <a:spcBef>
                  <a:spcPts val="0"/>
                </a:spcBef>
                <a:spcAft>
                  <a:spcPts val="0"/>
                </a:spcAft>
                <a:buClr>
                  <a:srgbClr val="1C4587"/>
                </a:buClr>
                <a:buSzPts val="1200"/>
                <a:buFont typeface="Lato"/>
                <a:buChar char="○"/>
              </a:pPr>
              <a:r>
                <a:rPr lang="en" sz="1200">
                  <a:solidFill>
                    <a:srgbClr val="1C4587"/>
                  </a:solidFill>
                  <a:latin typeface="Lato"/>
                  <a:ea typeface="Lato"/>
                  <a:cs typeface="Lato"/>
                  <a:sym typeface="Lato"/>
                </a:rPr>
                <a:t>Late arrival </a:t>
              </a:r>
              <a:endParaRPr sz="1200">
                <a:solidFill>
                  <a:srgbClr val="1C4587"/>
                </a:solidFill>
                <a:latin typeface="Lato"/>
                <a:ea typeface="Lato"/>
                <a:cs typeface="Lato"/>
                <a:sym typeface="Lato"/>
              </a:endParaRPr>
            </a:p>
            <a:p>
              <a:pPr indent="-304800" lvl="1" marL="914400" rtl="0" algn="l">
                <a:spcBef>
                  <a:spcPts val="0"/>
                </a:spcBef>
                <a:spcAft>
                  <a:spcPts val="0"/>
                </a:spcAft>
                <a:buClr>
                  <a:srgbClr val="0B5394"/>
                </a:buClr>
                <a:buSzPts val="1200"/>
                <a:buFont typeface="Lato"/>
                <a:buChar char="○"/>
              </a:pPr>
              <a:r>
                <a:rPr lang="en" sz="1200">
                  <a:solidFill>
                    <a:srgbClr val="0B5394"/>
                  </a:solidFill>
                  <a:latin typeface="Lato"/>
                  <a:ea typeface="Lato"/>
                  <a:cs typeface="Lato"/>
                  <a:sym typeface="Lato"/>
                </a:rPr>
                <a:t>Airport congestion data </a:t>
              </a:r>
              <a:endParaRPr sz="1200">
                <a:solidFill>
                  <a:srgbClr val="0B5394"/>
                </a:solidFill>
                <a:latin typeface="Lato"/>
                <a:ea typeface="Lato"/>
                <a:cs typeface="Lato"/>
                <a:sym typeface="Lato"/>
              </a:endParaRPr>
            </a:p>
            <a:p>
              <a:pPr indent="-304800" lvl="1" marL="914400" rtl="0" algn="l">
                <a:spcBef>
                  <a:spcPts val="0"/>
                </a:spcBef>
                <a:spcAft>
                  <a:spcPts val="0"/>
                </a:spcAft>
                <a:buClr>
                  <a:srgbClr val="0B5394"/>
                </a:buClr>
                <a:buSzPts val="1200"/>
                <a:buFont typeface="Lato"/>
                <a:buChar char="○"/>
              </a:pPr>
              <a:r>
                <a:rPr lang="en" sz="1200">
                  <a:solidFill>
                    <a:srgbClr val="0B5394"/>
                  </a:solidFill>
                  <a:latin typeface="Lato"/>
                  <a:ea typeface="Lato"/>
                  <a:cs typeface="Lato"/>
                  <a:sym typeface="Lato"/>
                </a:rPr>
                <a:t>Flight schedules</a:t>
              </a:r>
              <a:endParaRPr sz="1200">
                <a:solidFill>
                  <a:srgbClr val="0B5394"/>
                </a:solidFill>
                <a:latin typeface="Lato"/>
                <a:ea typeface="Lato"/>
                <a:cs typeface="Lato"/>
                <a:sym typeface="Lato"/>
              </a:endParaRPr>
            </a:p>
            <a:p>
              <a:pPr indent="-304800" lvl="0" marL="457200" rtl="0" algn="l">
                <a:spcBef>
                  <a:spcPts val="0"/>
                </a:spcBef>
                <a:spcAft>
                  <a:spcPts val="0"/>
                </a:spcAft>
                <a:buClr>
                  <a:srgbClr val="0B5394"/>
                </a:buClr>
                <a:buSzPts val="1200"/>
                <a:buFont typeface="Lato"/>
                <a:buChar char="●"/>
              </a:pPr>
              <a:r>
                <a:rPr b="1" lang="en" sz="1200">
                  <a:solidFill>
                    <a:srgbClr val="0B5394"/>
                  </a:solidFill>
                  <a:latin typeface="Lato"/>
                  <a:ea typeface="Lato"/>
                  <a:cs typeface="Lato"/>
                  <a:sym typeface="Lato"/>
                </a:rPr>
                <a:t>Add Interactions among Variables</a:t>
              </a:r>
              <a:endParaRPr sz="800">
                <a:solidFill>
                  <a:srgbClr val="1C4587"/>
                </a:solidFill>
                <a:latin typeface="Roboto"/>
                <a:ea typeface="Roboto"/>
                <a:cs typeface="Roboto"/>
                <a:sym typeface="Roboto"/>
              </a:endParaRPr>
            </a:p>
          </p:txBody>
        </p:sp>
      </p:grpSp>
      <p:grpSp>
        <p:nvGrpSpPr>
          <p:cNvPr id="272" name="Google Shape;272;p30"/>
          <p:cNvGrpSpPr/>
          <p:nvPr/>
        </p:nvGrpSpPr>
        <p:grpSpPr>
          <a:xfrm>
            <a:off x="701806" y="3192562"/>
            <a:ext cx="7910999" cy="1727461"/>
            <a:chOff x="1593000" y="2322562"/>
            <a:chExt cx="5957975" cy="675581"/>
          </a:xfrm>
        </p:grpSpPr>
        <p:sp>
          <p:nvSpPr>
            <p:cNvPr id="273" name="Google Shape;273;p3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flipH="1">
              <a:off x="2283025" y="2322575"/>
              <a:ext cx="1844400" cy="6426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rot="-5400000">
              <a:off x="3595759" y="1840479"/>
              <a:ext cx="643356" cy="1607522"/>
            </a:xfrm>
            <a:prstGeom prst="flowChartOffpageConnector">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2198479" y="2420671"/>
              <a:ext cx="2753100" cy="44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Lato"/>
                  <a:ea typeface="Lato"/>
                  <a:cs typeface="Lato"/>
                  <a:sym typeface="Lato"/>
                </a:rPr>
                <a:t>     Historical Data  </a:t>
              </a:r>
              <a:endParaRPr b="1" sz="1200">
                <a:solidFill>
                  <a:srgbClr val="FFFFFF"/>
                </a:solidFill>
                <a:latin typeface="Lato"/>
                <a:ea typeface="Lato"/>
                <a:cs typeface="Lato"/>
                <a:sym typeface="Lato"/>
              </a:endParaRPr>
            </a:p>
            <a:p>
              <a:pPr indent="-304800" lvl="1" marL="800100" rtl="0" algn="l">
                <a:lnSpc>
                  <a:spcPct val="115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Represent historical trends and seasonality</a:t>
              </a:r>
              <a:endParaRPr sz="1200">
                <a:solidFill>
                  <a:srgbClr val="FFFFFF"/>
                </a:solidFill>
                <a:latin typeface="Lato"/>
                <a:ea typeface="Lato"/>
                <a:cs typeface="Lato"/>
                <a:sym typeface="Lato"/>
              </a:endParaRPr>
            </a:p>
            <a:p>
              <a:pPr indent="-304800" lvl="1" marL="800100" rtl="0" algn="l">
                <a:lnSpc>
                  <a:spcPct val="115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Things change quickly </a:t>
              </a:r>
              <a:endParaRPr sz="1200">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rgbClr val="FFFFFF"/>
                </a:solidFill>
                <a:latin typeface="Lato"/>
                <a:ea typeface="Lato"/>
                <a:cs typeface="Lato"/>
                <a:sym typeface="Lato"/>
              </a:endParaRPr>
            </a:p>
          </p:txBody>
        </p:sp>
        <p:sp>
          <p:nvSpPr>
            <p:cNvPr id="277" name="Google Shape;277;p30"/>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1593000" y="2322575"/>
              <a:ext cx="690000" cy="6426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79" name="Google Shape;279;p30"/>
            <p:cNvSpPr/>
            <p:nvPr/>
          </p:nvSpPr>
          <p:spPr>
            <a:xfrm>
              <a:off x="4721192" y="2355843"/>
              <a:ext cx="2654100" cy="6423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0B5394"/>
                </a:buClr>
                <a:buSzPts val="1200"/>
                <a:buFont typeface="Lato"/>
                <a:buChar char="●"/>
              </a:pPr>
              <a:r>
                <a:rPr b="1" lang="en" sz="1200">
                  <a:solidFill>
                    <a:srgbClr val="0B5394"/>
                  </a:solidFill>
                  <a:latin typeface="Lato"/>
                  <a:ea typeface="Lato"/>
                  <a:cs typeface="Lato"/>
                  <a:sym typeface="Lato"/>
                </a:rPr>
                <a:t>Constantly Update Real-Time Data</a:t>
              </a:r>
              <a:endParaRPr b="1" sz="1200">
                <a:solidFill>
                  <a:srgbClr val="0B5394"/>
                </a:solidFill>
                <a:latin typeface="Lato"/>
                <a:ea typeface="Lato"/>
                <a:cs typeface="Lato"/>
                <a:sym typeface="Lato"/>
              </a:endParaRPr>
            </a:p>
            <a:p>
              <a:pPr indent="0" lvl="0" marL="914400" rtl="0" algn="l">
                <a:spcBef>
                  <a:spcPts val="0"/>
                </a:spcBef>
                <a:spcAft>
                  <a:spcPts val="0"/>
                </a:spcAft>
                <a:buNone/>
              </a:pPr>
              <a:r>
                <a:t/>
              </a:r>
              <a:endParaRPr sz="1200">
                <a:solidFill>
                  <a:srgbClr val="0B5394"/>
                </a:solidFill>
                <a:latin typeface="Lato"/>
                <a:ea typeface="Lato"/>
                <a:cs typeface="Lato"/>
                <a:sym typeface="Lato"/>
              </a:endParaRPr>
            </a:p>
            <a:p>
              <a:pPr indent="-304800" lvl="0" marL="457200" rtl="0" algn="l">
                <a:spcBef>
                  <a:spcPts val="0"/>
                </a:spcBef>
                <a:spcAft>
                  <a:spcPts val="0"/>
                </a:spcAft>
                <a:buClr>
                  <a:srgbClr val="0B5394"/>
                </a:buClr>
                <a:buSzPts val="1200"/>
                <a:buFont typeface="Lato"/>
                <a:buChar char="●"/>
              </a:pPr>
              <a:r>
                <a:rPr b="1" lang="en" sz="1200">
                  <a:solidFill>
                    <a:srgbClr val="0B5394"/>
                  </a:solidFill>
                  <a:latin typeface="Lato"/>
                  <a:ea typeface="Lato"/>
                  <a:cs typeface="Lato"/>
                  <a:sym typeface="Lato"/>
                </a:rPr>
                <a:t>Constantly Update and Validate Model</a:t>
              </a:r>
              <a:endParaRPr b="1" sz="1200">
                <a:solidFill>
                  <a:srgbClr val="0B5394"/>
                </a:solidFill>
                <a:latin typeface="Lato"/>
                <a:ea typeface="Lato"/>
                <a:cs typeface="Lato"/>
                <a:sym typeface="Lato"/>
              </a:endParaRPr>
            </a:p>
            <a:p>
              <a:pPr indent="0" lvl="0" marL="457200" rtl="0" algn="l">
                <a:spcBef>
                  <a:spcPts val="0"/>
                </a:spcBef>
                <a:spcAft>
                  <a:spcPts val="0"/>
                </a:spcAft>
                <a:buNone/>
              </a:pPr>
              <a:r>
                <a:t/>
              </a:r>
              <a:endParaRPr sz="800">
                <a:solidFill>
                  <a:srgbClr val="0B5394"/>
                </a:solidFill>
                <a:latin typeface="Roboto"/>
                <a:ea typeface="Roboto"/>
                <a:cs typeface="Roboto"/>
                <a:sym typeface="Roboto"/>
              </a:endParaRPr>
            </a:p>
          </p:txBody>
        </p:sp>
      </p:grpSp>
      <p:sp>
        <p:nvSpPr>
          <p:cNvPr id="280" name="Google Shape;280;p30"/>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710925" y="60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Direction - End Product</a:t>
            </a:r>
            <a:endParaRPr/>
          </a:p>
        </p:txBody>
      </p:sp>
      <p:sp>
        <p:nvSpPr>
          <p:cNvPr id="286" name="Google Shape;286;p31"/>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1"/>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288" name="Google Shape;288;p31"/>
          <p:cNvSpPr/>
          <p:nvPr/>
        </p:nvSpPr>
        <p:spPr>
          <a:xfrm>
            <a:off x="732350" y="1450688"/>
            <a:ext cx="7961400" cy="2952300"/>
          </a:xfrm>
          <a:prstGeom prst="rect">
            <a:avLst/>
          </a:prstGeom>
          <a:solidFill>
            <a:srgbClr val="14274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txBox="1"/>
          <p:nvPr/>
        </p:nvSpPr>
        <p:spPr>
          <a:xfrm>
            <a:off x="926600" y="2000925"/>
            <a:ext cx="1307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2CC"/>
                </a:solidFill>
                <a:latin typeface="Lato"/>
                <a:ea typeface="Lato"/>
                <a:cs typeface="Lato"/>
                <a:sym typeface="Lato"/>
              </a:rPr>
              <a:t>Flight Number:</a:t>
            </a:r>
            <a:endParaRPr sz="1200">
              <a:solidFill>
                <a:srgbClr val="FFF2CC"/>
              </a:solidFill>
              <a:latin typeface="Lato"/>
              <a:ea typeface="Lato"/>
              <a:cs typeface="Lato"/>
              <a:sym typeface="Lato"/>
            </a:endParaRPr>
          </a:p>
        </p:txBody>
      </p:sp>
      <p:sp>
        <p:nvSpPr>
          <p:cNvPr id="290" name="Google Shape;290;p31"/>
          <p:cNvSpPr txBox="1"/>
          <p:nvPr/>
        </p:nvSpPr>
        <p:spPr>
          <a:xfrm>
            <a:off x="926600" y="2463045"/>
            <a:ext cx="1307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2CC"/>
                </a:solidFill>
                <a:latin typeface="Lato"/>
                <a:ea typeface="Lato"/>
                <a:cs typeface="Lato"/>
                <a:sym typeface="Lato"/>
              </a:rPr>
              <a:t>Flight Date:</a:t>
            </a:r>
            <a:endParaRPr sz="1200">
              <a:latin typeface="Lato"/>
              <a:ea typeface="Lato"/>
              <a:cs typeface="Lato"/>
              <a:sym typeface="Lato"/>
            </a:endParaRPr>
          </a:p>
        </p:txBody>
      </p:sp>
      <p:sp>
        <p:nvSpPr>
          <p:cNvPr id="291" name="Google Shape;291;p31"/>
          <p:cNvSpPr txBox="1"/>
          <p:nvPr/>
        </p:nvSpPr>
        <p:spPr>
          <a:xfrm>
            <a:off x="926600" y="2905731"/>
            <a:ext cx="1307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2CC"/>
                </a:solidFill>
                <a:latin typeface="Lato"/>
                <a:ea typeface="Lato"/>
                <a:cs typeface="Lato"/>
                <a:sym typeface="Lato"/>
              </a:rPr>
              <a:t>Origin:</a:t>
            </a:r>
            <a:endParaRPr sz="1200">
              <a:solidFill>
                <a:srgbClr val="FFF2CC"/>
              </a:solidFill>
              <a:latin typeface="Lato"/>
              <a:ea typeface="Lato"/>
              <a:cs typeface="Lato"/>
              <a:sym typeface="Lato"/>
            </a:endParaRPr>
          </a:p>
        </p:txBody>
      </p:sp>
      <p:sp>
        <p:nvSpPr>
          <p:cNvPr id="292" name="Google Shape;292;p31"/>
          <p:cNvSpPr txBox="1"/>
          <p:nvPr/>
        </p:nvSpPr>
        <p:spPr>
          <a:xfrm>
            <a:off x="926600" y="3276822"/>
            <a:ext cx="13077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2CC"/>
                </a:solidFill>
                <a:latin typeface="Lato"/>
                <a:ea typeface="Lato"/>
                <a:cs typeface="Lato"/>
                <a:sym typeface="Lato"/>
              </a:rPr>
              <a:t>Destination :</a:t>
            </a:r>
            <a:endParaRPr sz="1200">
              <a:solidFill>
                <a:srgbClr val="FFF2CC"/>
              </a:solidFill>
              <a:latin typeface="Lato"/>
              <a:ea typeface="Lato"/>
              <a:cs typeface="Lato"/>
              <a:sym typeface="Lato"/>
            </a:endParaRPr>
          </a:p>
        </p:txBody>
      </p:sp>
      <p:sp>
        <p:nvSpPr>
          <p:cNvPr id="293" name="Google Shape;293;p31"/>
          <p:cNvSpPr/>
          <p:nvPr/>
        </p:nvSpPr>
        <p:spPr>
          <a:xfrm>
            <a:off x="990861" y="2304207"/>
            <a:ext cx="1911000" cy="214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1" lang="en" sz="1200">
                <a:solidFill>
                  <a:srgbClr val="CCCCCC"/>
                </a:solidFill>
              </a:rPr>
              <a:t>Enter flight number</a:t>
            </a:r>
            <a:endParaRPr i="1" sz="1200">
              <a:solidFill>
                <a:srgbClr val="CCCCCC"/>
              </a:solidFill>
            </a:endParaRPr>
          </a:p>
        </p:txBody>
      </p:sp>
      <p:sp>
        <p:nvSpPr>
          <p:cNvPr id="294" name="Google Shape;294;p31"/>
          <p:cNvSpPr/>
          <p:nvPr/>
        </p:nvSpPr>
        <p:spPr>
          <a:xfrm>
            <a:off x="990861" y="2733310"/>
            <a:ext cx="1911000" cy="214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1" lang="en" sz="1200">
                <a:solidFill>
                  <a:srgbClr val="CCCCCC"/>
                </a:solidFill>
              </a:rPr>
              <a:t>mm/dd/yy</a:t>
            </a:r>
            <a:endParaRPr i="1" sz="1200">
              <a:solidFill>
                <a:srgbClr val="CCCCCC"/>
              </a:solidFill>
            </a:endParaRPr>
          </a:p>
        </p:txBody>
      </p:sp>
      <p:sp>
        <p:nvSpPr>
          <p:cNvPr id="295" name="Google Shape;295;p31"/>
          <p:cNvSpPr/>
          <p:nvPr/>
        </p:nvSpPr>
        <p:spPr>
          <a:xfrm>
            <a:off x="990861" y="3155974"/>
            <a:ext cx="1911000" cy="214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1" lang="en" sz="1200">
                <a:solidFill>
                  <a:srgbClr val="CCCCCC"/>
                </a:solidFill>
              </a:rPr>
              <a:t>Enter origin airport</a:t>
            </a:r>
            <a:endParaRPr i="1" sz="1200">
              <a:solidFill>
                <a:srgbClr val="CCCCCC"/>
              </a:solidFill>
            </a:endParaRPr>
          </a:p>
        </p:txBody>
      </p:sp>
      <p:sp>
        <p:nvSpPr>
          <p:cNvPr id="296" name="Google Shape;296;p31"/>
          <p:cNvSpPr/>
          <p:nvPr/>
        </p:nvSpPr>
        <p:spPr>
          <a:xfrm>
            <a:off x="990861" y="3585795"/>
            <a:ext cx="1911000" cy="214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rgbClr val="CCCCCC"/>
                </a:solidFill>
              </a:rPr>
              <a:t>Enter destination airport</a:t>
            </a:r>
            <a:endParaRPr i="1" sz="1200">
              <a:solidFill>
                <a:srgbClr val="CCCCCC"/>
              </a:solidFill>
            </a:endParaRPr>
          </a:p>
        </p:txBody>
      </p:sp>
      <p:cxnSp>
        <p:nvCxnSpPr>
          <p:cNvPr id="297" name="Google Shape;297;p31"/>
          <p:cNvCxnSpPr/>
          <p:nvPr/>
        </p:nvCxnSpPr>
        <p:spPr>
          <a:xfrm>
            <a:off x="3245100" y="1450725"/>
            <a:ext cx="0" cy="2952300"/>
          </a:xfrm>
          <a:prstGeom prst="straightConnector1">
            <a:avLst/>
          </a:prstGeom>
          <a:noFill/>
          <a:ln cap="flat" cmpd="sng" w="28575">
            <a:solidFill>
              <a:schemeClr val="dk2"/>
            </a:solidFill>
            <a:prstDash val="solid"/>
            <a:round/>
            <a:headEnd len="med" w="med" type="none"/>
            <a:tailEnd len="med" w="med" type="none"/>
          </a:ln>
        </p:spPr>
      </p:cxnSp>
      <p:cxnSp>
        <p:nvCxnSpPr>
          <p:cNvPr id="298" name="Google Shape;298;p31"/>
          <p:cNvCxnSpPr/>
          <p:nvPr/>
        </p:nvCxnSpPr>
        <p:spPr>
          <a:xfrm>
            <a:off x="3217725" y="1450725"/>
            <a:ext cx="0" cy="2952300"/>
          </a:xfrm>
          <a:prstGeom prst="straightConnector1">
            <a:avLst/>
          </a:prstGeom>
          <a:noFill/>
          <a:ln cap="flat" cmpd="sng" w="28575">
            <a:solidFill>
              <a:srgbClr val="D9D9D9"/>
            </a:solidFill>
            <a:prstDash val="solid"/>
            <a:round/>
            <a:headEnd len="med" w="med" type="none"/>
            <a:tailEnd len="med" w="med" type="none"/>
          </a:ln>
        </p:spPr>
      </p:cxnSp>
      <p:sp>
        <p:nvSpPr>
          <p:cNvPr id="299" name="Google Shape;299;p31"/>
          <p:cNvSpPr txBox="1"/>
          <p:nvPr/>
        </p:nvSpPr>
        <p:spPr>
          <a:xfrm>
            <a:off x="3301650" y="1528425"/>
            <a:ext cx="30342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2CC"/>
                </a:solidFill>
                <a:latin typeface="Lato"/>
                <a:ea typeface="Lato"/>
                <a:cs typeface="Lato"/>
                <a:sym typeface="Lato"/>
              </a:rPr>
              <a:t>Estimate Departure Delay:</a:t>
            </a:r>
            <a:endParaRPr>
              <a:solidFill>
                <a:srgbClr val="FFF2CC"/>
              </a:solidFill>
              <a:latin typeface="Lato"/>
              <a:ea typeface="Lato"/>
              <a:cs typeface="Lato"/>
              <a:sym typeface="Lato"/>
            </a:endParaRPr>
          </a:p>
        </p:txBody>
      </p:sp>
      <p:sp>
        <p:nvSpPr>
          <p:cNvPr id="300" name="Google Shape;300;p31"/>
          <p:cNvSpPr/>
          <p:nvPr/>
        </p:nvSpPr>
        <p:spPr>
          <a:xfrm>
            <a:off x="3408825" y="1833350"/>
            <a:ext cx="2125500" cy="288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CCCCCC"/>
                </a:solidFill>
              </a:rPr>
              <a:t>hh:</a:t>
            </a:r>
            <a:r>
              <a:rPr i="1" lang="en">
                <a:solidFill>
                  <a:srgbClr val="CCCCCC"/>
                </a:solidFill>
              </a:rPr>
              <a:t>mm</a:t>
            </a:r>
            <a:endParaRPr/>
          </a:p>
        </p:txBody>
      </p:sp>
      <p:sp>
        <p:nvSpPr>
          <p:cNvPr id="301" name="Google Shape;301;p31"/>
          <p:cNvSpPr txBox="1"/>
          <p:nvPr/>
        </p:nvSpPr>
        <p:spPr>
          <a:xfrm>
            <a:off x="3401525" y="2165375"/>
            <a:ext cx="22092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2CC"/>
                </a:solidFill>
                <a:latin typeface="Lato"/>
                <a:ea typeface="Lato"/>
                <a:cs typeface="Lato"/>
                <a:sym typeface="Lato"/>
              </a:rPr>
              <a:t>Estimate Arrival Delay:</a:t>
            </a:r>
            <a:endParaRPr>
              <a:solidFill>
                <a:srgbClr val="FFF2CC"/>
              </a:solidFill>
              <a:latin typeface="Lato"/>
              <a:ea typeface="Lato"/>
              <a:cs typeface="Lato"/>
              <a:sym typeface="Lato"/>
            </a:endParaRPr>
          </a:p>
        </p:txBody>
      </p:sp>
      <p:sp>
        <p:nvSpPr>
          <p:cNvPr id="302" name="Google Shape;302;p31"/>
          <p:cNvSpPr/>
          <p:nvPr/>
        </p:nvSpPr>
        <p:spPr>
          <a:xfrm>
            <a:off x="3408825" y="2519150"/>
            <a:ext cx="2125500" cy="288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CCCCCC"/>
                </a:solidFill>
              </a:rPr>
              <a:t>hh:mm</a:t>
            </a:r>
            <a:endParaRPr i="1">
              <a:solidFill>
                <a:srgbClr val="CCCCCC"/>
              </a:solidFill>
            </a:endParaRPr>
          </a:p>
        </p:txBody>
      </p:sp>
      <p:pic>
        <p:nvPicPr>
          <p:cNvPr id="303" name="Google Shape;303;p31"/>
          <p:cNvPicPr preferRelativeResize="0"/>
          <p:nvPr/>
        </p:nvPicPr>
        <p:blipFill rotWithShape="1">
          <a:blip r:embed="rId3">
            <a:alphaModFix/>
          </a:blip>
          <a:srcRect b="16850" l="8047" r="11157" t="22970"/>
          <a:stretch/>
        </p:blipFill>
        <p:spPr>
          <a:xfrm>
            <a:off x="6110400" y="1539603"/>
            <a:ext cx="2490826" cy="1855181"/>
          </a:xfrm>
          <a:prstGeom prst="rect">
            <a:avLst/>
          </a:prstGeom>
          <a:noFill/>
          <a:ln>
            <a:noFill/>
          </a:ln>
        </p:spPr>
      </p:pic>
      <p:sp>
        <p:nvSpPr>
          <p:cNvPr id="304" name="Google Shape;304;p31"/>
          <p:cNvSpPr txBox="1"/>
          <p:nvPr/>
        </p:nvSpPr>
        <p:spPr>
          <a:xfrm>
            <a:off x="926600" y="1543725"/>
            <a:ext cx="13077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2CC"/>
                </a:solidFill>
                <a:latin typeface="Lato"/>
                <a:ea typeface="Lato"/>
                <a:cs typeface="Lato"/>
                <a:sym typeface="Lato"/>
              </a:rPr>
              <a:t>Airline: </a:t>
            </a:r>
            <a:r>
              <a:rPr i="1" lang="en" sz="1200">
                <a:solidFill>
                  <a:srgbClr val="FFF2CC"/>
                </a:solidFill>
                <a:latin typeface="Lato"/>
                <a:ea typeface="Lato"/>
                <a:cs typeface="Lato"/>
                <a:sym typeface="Lato"/>
              </a:rPr>
              <a:t>*optional</a:t>
            </a:r>
            <a:endParaRPr i="1" sz="1200">
              <a:solidFill>
                <a:srgbClr val="FFF2CC"/>
              </a:solidFill>
              <a:latin typeface="Lato"/>
              <a:ea typeface="Lato"/>
              <a:cs typeface="Lato"/>
              <a:sym typeface="Lato"/>
            </a:endParaRPr>
          </a:p>
        </p:txBody>
      </p:sp>
      <p:sp>
        <p:nvSpPr>
          <p:cNvPr id="305" name="Google Shape;305;p31"/>
          <p:cNvSpPr/>
          <p:nvPr/>
        </p:nvSpPr>
        <p:spPr>
          <a:xfrm>
            <a:off x="990861" y="1847007"/>
            <a:ext cx="1911000" cy="214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1" lang="en" sz="1200">
                <a:solidFill>
                  <a:srgbClr val="CCCCCC"/>
                </a:solidFill>
              </a:rPr>
              <a:t>Enter airline name</a:t>
            </a:r>
            <a:endParaRPr i="1" sz="1200">
              <a:solidFill>
                <a:srgbClr val="CCCCCC"/>
              </a:solidFill>
            </a:endParaRPr>
          </a:p>
        </p:txBody>
      </p:sp>
      <p:sp>
        <p:nvSpPr>
          <p:cNvPr id="306" name="Google Shape;306;p31"/>
          <p:cNvSpPr txBox="1"/>
          <p:nvPr/>
        </p:nvSpPr>
        <p:spPr>
          <a:xfrm>
            <a:off x="3332625" y="3509875"/>
            <a:ext cx="35319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2CC"/>
                </a:solidFill>
                <a:latin typeface="Lato"/>
                <a:ea typeface="Lato"/>
                <a:cs typeface="Lato"/>
                <a:sym typeface="Lato"/>
              </a:rPr>
              <a:t>Notify me - </a:t>
            </a:r>
            <a:r>
              <a:rPr lang="en">
                <a:solidFill>
                  <a:srgbClr val="FFF2CC"/>
                </a:solidFill>
                <a:latin typeface="Lato"/>
                <a:ea typeface="Lato"/>
                <a:cs typeface="Lato"/>
                <a:sym typeface="Lato"/>
              </a:rPr>
              <a:t>sign up</a:t>
            </a:r>
            <a:r>
              <a:rPr lang="en">
                <a:solidFill>
                  <a:srgbClr val="FFF2CC"/>
                </a:solidFill>
                <a:latin typeface="Lato"/>
                <a:ea typeface="Lato"/>
                <a:cs typeface="Lato"/>
                <a:sym typeface="Lato"/>
              </a:rPr>
              <a:t> for automatic updates:</a:t>
            </a:r>
            <a:endParaRPr>
              <a:solidFill>
                <a:srgbClr val="FFF2CC"/>
              </a:solidFill>
              <a:latin typeface="Lato"/>
              <a:ea typeface="Lato"/>
              <a:cs typeface="Lato"/>
              <a:sym typeface="Lato"/>
            </a:endParaRPr>
          </a:p>
        </p:txBody>
      </p:sp>
      <p:sp>
        <p:nvSpPr>
          <p:cNvPr id="307" name="Google Shape;307;p31"/>
          <p:cNvSpPr/>
          <p:nvPr/>
        </p:nvSpPr>
        <p:spPr>
          <a:xfrm>
            <a:off x="3416125" y="3863650"/>
            <a:ext cx="5059800" cy="288000"/>
          </a:xfrm>
          <a:prstGeom prst="rect">
            <a:avLst/>
          </a:pr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CCCCCC"/>
                </a:solidFill>
              </a:rPr>
              <a:t>Email or phone number</a:t>
            </a:r>
            <a:endParaRPr i="1">
              <a:solidFill>
                <a:srgbClr val="CCCC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4274F"/>
        </a:solidFill>
      </p:bgPr>
    </p:bg>
    <p:spTree>
      <p:nvGrpSpPr>
        <p:cNvPr id="95" name="Shape 95"/>
        <p:cNvGrpSpPr/>
        <p:nvPr/>
      </p:nvGrpSpPr>
      <p:grpSpPr>
        <a:xfrm>
          <a:off x="0" y="0"/>
          <a:ext cx="0" cy="0"/>
          <a:chOff x="0" y="0"/>
          <a:chExt cx="0" cy="0"/>
        </a:xfrm>
      </p:grpSpPr>
      <p:sp>
        <p:nvSpPr>
          <p:cNvPr id="96" name="Google Shape;96;p14"/>
          <p:cNvSpPr txBox="1"/>
          <p:nvPr>
            <p:ph type="title"/>
          </p:nvPr>
        </p:nvSpPr>
        <p:spPr>
          <a:xfrm>
            <a:off x="729450" y="733950"/>
            <a:ext cx="7688400" cy="1244700"/>
          </a:xfrm>
          <a:prstGeom prst="rect">
            <a:avLst/>
          </a:prstGeom>
          <a:effectLst>
            <a:outerShdw blurRad="28575" rotWithShape="0" algn="bl" dir="660000" dist="28575">
              <a:srgbClr val="B7B7B7">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4800"/>
              <a:t>Background</a:t>
            </a:r>
            <a:endParaRPr sz="4800"/>
          </a:p>
        </p:txBody>
      </p:sp>
      <p:sp>
        <p:nvSpPr>
          <p:cNvPr id="97" name="Google Shape;97;p14"/>
          <p:cNvSpPr/>
          <p:nvPr/>
        </p:nvSpPr>
        <p:spPr>
          <a:xfrm>
            <a:off x="100" y="-9150"/>
            <a:ext cx="9144000" cy="694800"/>
          </a:xfrm>
          <a:prstGeom prst="rect">
            <a:avLst/>
          </a:prstGeom>
          <a:solidFill>
            <a:srgbClr val="142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4"/>
          <p:cNvPicPr preferRelativeResize="0"/>
          <p:nvPr/>
        </p:nvPicPr>
        <p:blipFill rotWithShape="1">
          <a:blip r:embed="rId3">
            <a:alphaModFix amt="56000"/>
          </a:blip>
          <a:srcRect b="16850" l="8047" r="11157" t="22970"/>
          <a:stretch/>
        </p:blipFill>
        <p:spPr>
          <a:xfrm>
            <a:off x="7665825" y="4029525"/>
            <a:ext cx="1439224" cy="1071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2"/>
          <p:cNvSpPr txBox="1"/>
          <p:nvPr>
            <p:ph type="title"/>
          </p:nvPr>
        </p:nvSpPr>
        <p:spPr>
          <a:xfrm>
            <a:off x="727650" y="579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a:t>
            </a:r>
            <a:endParaRPr/>
          </a:p>
        </p:txBody>
      </p:sp>
      <p:sp>
        <p:nvSpPr>
          <p:cNvPr id="313" name="Google Shape;313;p32"/>
          <p:cNvSpPr txBox="1"/>
          <p:nvPr>
            <p:ph idx="1" type="body"/>
          </p:nvPr>
        </p:nvSpPr>
        <p:spPr>
          <a:xfrm>
            <a:off x="797825" y="1411113"/>
            <a:ext cx="7688700" cy="2699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3"/>
              </a:rPr>
              <a:t>http://web.mit.edu/airlines/industry_outreach/board_meeting_presentation_files/meeting-nov-2010/Skaltsas%20Schedules%20and%20Delays.pdf</a:t>
            </a:r>
            <a:endParaRPr/>
          </a:p>
          <a:p>
            <a:pPr indent="-311150" lvl="0" marL="457200" rtl="0" algn="l">
              <a:spcBef>
                <a:spcPts val="0"/>
              </a:spcBef>
              <a:spcAft>
                <a:spcPts val="0"/>
              </a:spcAft>
              <a:buSzPts val="1300"/>
              <a:buChar char="●"/>
            </a:pPr>
            <a:r>
              <a:rPr lang="en" sz="1100" u="sng">
                <a:solidFill>
                  <a:schemeClr val="hlink"/>
                </a:solidFill>
                <a:latin typeface="Arial"/>
                <a:ea typeface="Arial"/>
                <a:cs typeface="Arial"/>
                <a:sym typeface="Arial"/>
                <a:hlinkClick r:id="rId4"/>
              </a:rPr>
              <a:t>https://www.consumerreports.org/video-conferencing-services/how-to-prevent-zoombombing/</a:t>
            </a:r>
            <a:endParaRPr/>
          </a:p>
          <a:p>
            <a:pPr indent="-311150" lvl="0" marL="457200" rtl="0" algn="l">
              <a:spcBef>
                <a:spcPts val="0"/>
              </a:spcBef>
              <a:spcAft>
                <a:spcPts val="0"/>
              </a:spcAft>
              <a:buSzPts val="1300"/>
              <a:buChar char="●"/>
            </a:pPr>
            <a:r>
              <a:rPr lang="en" sz="1100" u="sng">
                <a:solidFill>
                  <a:schemeClr val="hlink"/>
                </a:solidFill>
                <a:latin typeface="Arial"/>
                <a:ea typeface="Arial"/>
                <a:cs typeface="Arial"/>
                <a:sym typeface="Arial"/>
                <a:hlinkClick r:id="rId5"/>
              </a:rPr>
              <a:t>https://blog.masterofproject.com/sampling-methods/</a:t>
            </a:r>
            <a:endParaRPr/>
          </a:p>
          <a:p>
            <a:pPr indent="-311150" lvl="0" marL="457200" rtl="0" algn="l">
              <a:spcBef>
                <a:spcPts val="0"/>
              </a:spcBef>
              <a:spcAft>
                <a:spcPts val="0"/>
              </a:spcAft>
              <a:buSzPts val="1300"/>
              <a:buChar char="●"/>
            </a:pPr>
            <a:r>
              <a:rPr lang="en" sz="1100" u="sng">
                <a:solidFill>
                  <a:schemeClr val="hlink"/>
                </a:solidFill>
                <a:latin typeface="Arial"/>
                <a:ea typeface="Arial"/>
                <a:cs typeface="Arial"/>
                <a:sym typeface="Arial"/>
                <a:hlinkClick r:id="rId6"/>
              </a:rPr>
              <a:t>https://www.vippng.com/preview/iRoRJim_data-icon-data-icon-png/</a:t>
            </a:r>
            <a:endParaRPr/>
          </a:p>
          <a:p>
            <a:pPr indent="-311150" lvl="0" marL="457200" rtl="0" algn="l">
              <a:spcBef>
                <a:spcPts val="0"/>
              </a:spcBef>
              <a:spcAft>
                <a:spcPts val="0"/>
              </a:spcAft>
              <a:buSzPts val="1300"/>
              <a:buChar char="●"/>
            </a:pPr>
            <a:r>
              <a:rPr lang="en" sz="1100" u="sng">
                <a:solidFill>
                  <a:schemeClr val="hlink"/>
                </a:solidFill>
                <a:latin typeface="Arial"/>
                <a:ea typeface="Arial"/>
                <a:cs typeface="Arial"/>
                <a:sym typeface="Arial"/>
                <a:hlinkClick r:id="rId7"/>
              </a:rPr>
              <a:t>https://hotelchannelsmanager.com/blog/posts/Challenges-Facing-in-managing-Hotel-Booking-Channels</a:t>
            </a:r>
            <a:endParaRPr/>
          </a:p>
          <a:p>
            <a:pPr indent="-311150" lvl="0" marL="457200" marR="0" rtl="0" algn="l">
              <a:lnSpc>
                <a:spcPct val="115000"/>
              </a:lnSpc>
              <a:spcBef>
                <a:spcPts val="0"/>
              </a:spcBef>
              <a:spcAft>
                <a:spcPts val="0"/>
              </a:spcAft>
              <a:buSzPts val="1300"/>
              <a:buChar char="●"/>
            </a:pPr>
            <a:r>
              <a:rPr lang="en" sz="1100" u="sng">
                <a:solidFill>
                  <a:schemeClr val="hlink"/>
                </a:solidFill>
                <a:latin typeface="Arial"/>
                <a:ea typeface="Arial"/>
                <a:cs typeface="Arial"/>
                <a:sym typeface="Arial"/>
              </a:rPr>
              <a:t>https://console.cloud.google.com/marketplace/details/noaa-public/gsod?project=team5-888</a:t>
            </a:r>
            <a:endParaRPr sz="1100" u="sng">
              <a:solidFill>
                <a:schemeClr val="hlink"/>
              </a:solidFill>
              <a:latin typeface="Arial"/>
              <a:ea typeface="Arial"/>
              <a:cs typeface="Arial"/>
              <a:sym typeface="Arial"/>
            </a:endParaRPr>
          </a:p>
          <a:p>
            <a:pPr indent="-311150" lvl="0" marL="457200" marR="0" rtl="0" algn="l">
              <a:lnSpc>
                <a:spcPct val="115000"/>
              </a:lnSpc>
              <a:spcBef>
                <a:spcPts val="0"/>
              </a:spcBef>
              <a:spcAft>
                <a:spcPts val="0"/>
              </a:spcAft>
              <a:buSzPts val="1300"/>
              <a:buChar char="●"/>
            </a:pPr>
            <a:r>
              <a:rPr lang="en" sz="1100" u="sng">
                <a:solidFill>
                  <a:schemeClr val="hlink"/>
                </a:solidFill>
                <a:latin typeface="Arial"/>
                <a:ea typeface="Arial"/>
                <a:cs typeface="Arial"/>
                <a:sym typeface="Arial"/>
              </a:rPr>
              <a:t>https://stat-or.unc.edu/files/2018/09/Paper3_MSOM_2012_AirlineFlightDelays.pdf</a:t>
            </a:r>
            <a:endParaRPr sz="1100" u="sng">
              <a:solidFill>
                <a:schemeClr val="hlink"/>
              </a:solidFill>
              <a:latin typeface="Arial"/>
              <a:ea typeface="Arial"/>
              <a:cs typeface="Arial"/>
              <a:sym typeface="Arial"/>
            </a:endParaRPr>
          </a:p>
          <a:p>
            <a:pPr indent="-311150" lvl="0" marL="457200" marR="0" rtl="0" algn="l">
              <a:lnSpc>
                <a:spcPct val="115000"/>
              </a:lnSpc>
              <a:spcBef>
                <a:spcPts val="0"/>
              </a:spcBef>
              <a:spcAft>
                <a:spcPts val="0"/>
              </a:spcAft>
              <a:buSzPts val="1300"/>
              <a:buChar char="●"/>
            </a:pPr>
            <a:r>
              <a:rPr lang="en" sz="1100" u="sng">
                <a:solidFill>
                  <a:schemeClr val="hlink"/>
                </a:solidFill>
                <a:latin typeface="Arial"/>
                <a:ea typeface="Arial"/>
                <a:cs typeface="Arial"/>
                <a:sym typeface="Arial"/>
              </a:rPr>
              <a:t>https://www.bts.gov/topics/airlines-and-airports-0</a:t>
            </a:r>
            <a:endParaRPr sz="1100" u="sng">
              <a:solidFill>
                <a:schemeClr val="hlink"/>
              </a:solidFill>
              <a:latin typeface="Arial"/>
              <a:ea typeface="Arial"/>
              <a:cs typeface="Arial"/>
              <a:sym typeface="Arial"/>
            </a:endParaRPr>
          </a:p>
          <a:p>
            <a:pPr indent="-311150" lvl="0" marL="457200" marR="0" rtl="0" algn="l">
              <a:lnSpc>
                <a:spcPct val="115000"/>
              </a:lnSpc>
              <a:spcBef>
                <a:spcPts val="0"/>
              </a:spcBef>
              <a:spcAft>
                <a:spcPts val="0"/>
              </a:spcAft>
              <a:buSzPts val="1300"/>
              <a:buChar char="●"/>
            </a:pPr>
            <a:r>
              <a:rPr lang="en" sz="1100" u="sng">
                <a:solidFill>
                  <a:schemeClr val="hlink"/>
                </a:solidFill>
                <a:latin typeface="Arial"/>
                <a:ea typeface="Arial"/>
                <a:cs typeface="Arial"/>
                <a:sym typeface="Arial"/>
              </a:rPr>
              <a:t>Data sets source: https://www.bts.gov/topics/airlines-and-airports-0</a:t>
            </a:r>
            <a:endParaRPr sz="1100" u="sng">
              <a:solidFill>
                <a:schemeClr val="hlink"/>
              </a:solidFill>
              <a:latin typeface="Arial"/>
              <a:ea typeface="Arial"/>
              <a:cs typeface="Arial"/>
              <a:sym typeface="Arial"/>
            </a:endParaRPr>
          </a:p>
          <a:p>
            <a:pPr indent="-311150" lvl="0" marL="457200" marR="0" rtl="0" algn="l">
              <a:lnSpc>
                <a:spcPct val="115000"/>
              </a:lnSpc>
              <a:spcBef>
                <a:spcPts val="0"/>
              </a:spcBef>
              <a:spcAft>
                <a:spcPts val="0"/>
              </a:spcAft>
              <a:buSzPts val="1300"/>
              <a:buChar char="●"/>
            </a:pPr>
            <a:r>
              <a:rPr lang="en" sz="1100" u="sng">
                <a:solidFill>
                  <a:schemeClr val="hlink"/>
                </a:solidFill>
                <a:latin typeface="Arial"/>
                <a:ea typeface="Arial"/>
                <a:cs typeface="Arial"/>
                <a:sym typeface="Arial"/>
              </a:rPr>
              <a:t>Weather data source:  https://www.ncdc.noaa.gov/cdo-web/datatools/records;</a:t>
            </a:r>
            <a:endParaRPr sz="1100" u="sng">
              <a:solidFill>
                <a:schemeClr val="hlink"/>
              </a:solidFill>
              <a:latin typeface="Arial"/>
              <a:ea typeface="Arial"/>
              <a:cs typeface="Arial"/>
              <a:sym typeface="Arial"/>
            </a:endParaRPr>
          </a:p>
          <a:p>
            <a:pPr indent="-311150" lvl="0" marL="457200" marR="0" rtl="0" algn="l">
              <a:lnSpc>
                <a:spcPct val="115000"/>
              </a:lnSpc>
              <a:spcBef>
                <a:spcPts val="0"/>
              </a:spcBef>
              <a:spcAft>
                <a:spcPts val="0"/>
              </a:spcAft>
              <a:buSzPts val="1300"/>
              <a:buChar char="●"/>
            </a:pPr>
            <a:r>
              <a:rPr lang="en" sz="1100" u="sng">
                <a:solidFill>
                  <a:schemeClr val="hlink"/>
                </a:solidFill>
                <a:latin typeface="Arial"/>
                <a:ea typeface="Arial"/>
                <a:cs typeface="Arial"/>
                <a:sym typeface="Arial"/>
              </a:rPr>
              <a:t>https://console.cloud.google.com/marketplace/details/noaa-public/gsod?project=team5-888</a:t>
            </a:r>
            <a:endParaRPr/>
          </a:p>
          <a:p>
            <a:pPr indent="0" lvl="0" marL="0" rtl="0" algn="l">
              <a:spcBef>
                <a:spcPts val="1600"/>
              </a:spcBef>
              <a:spcAft>
                <a:spcPts val="1600"/>
              </a:spcAft>
              <a:buNone/>
            </a:pPr>
            <a:r>
              <a:t/>
            </a:r>
            <a:endParaRPr/>
          </a:p>
        </p:txBody>
      </p:sp>
      <p:sp>
        <p:nvSpPr>
          <p:cNvPr id="314" name="Google Shape;314;p32"/>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32"/>
          <p:cNvPicPr preferRelativeResize="0"/>
          <p:nvPr/>
        </p:nvPicPr>
        <p:blipFill rotWithShape="1">
          <a:blip r:embed="rId8">
            <a:alphaModFix amt="56000"/>
          </a:blip>
          <a:srcRect b="16850" l="8047" r="11157" t="22970"/>
          <a:stretch/>
        </p:blipFill>
        <p:spPr>
          <a:xfrm>
            <a:off x="8171961" y="4406476"/>
            <a:ext cx="933088" cy="694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4274F"/>
        </a:solidFill>
      </p:bgPr>
    </p:bg>
    <p:spTree>
      <p:nvGrpSpPr>
        <p:cNvPr id="319" name="Shape 319"/>
        <p:cNvGrpSpPr/>
        <p:nvPr/>
      </p:nvGrpSpPr>
      <p:grpSpPr>
        <a:xfrm>
          <a:off x="0" y="0"/>
          <a:ext cx="0" cy="0"/>
          <a:chOff x="0" y="0"/>
          <a:chExt cx="0" cy="0"/>
        </a:xfrm>
      </p:grpSpPr>
      <p:sp>
        <p:nvSpPr>
          <p:cNvPr id="320" name="Google Shape;320;p33"/>
          <p:cNvSpPr txBox="1"/>
          <p:nvPr>
            <p:ph type="title"/>
          </p:nvPr>
        </p:nvSpPr>
        <p:spPr>
          <a:xfrm>
            <a:off x="653250" y="352950"/>
            <a:ext cx="7688400" cy="1244700"/>
          </a:xfrm>
          <a:prstGeom prst="rect">
            <a:avLst/>
          </a:prstGeom>
          <a:effectLst>
            <a:outerShdw blurRad="28575" rotWithShape="0" algn="bl" dir="660000" dist="28575">
              <a:srgbClr val="B7B7B7">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4800"/>
              <a:t>Appendix</a:t>
            </a:r>
            <a:endParaRPr sz="4800"/>
          </a:p>
        </p:txBody>
      </p:sp>
      <p:pic>
        <p:nvPicPr>
          <p:cNvPr id="321" name="Google Shape;321;p33"/>
          <p:cNvPicPr preferRelativeResize="0"/>
          <p:nvPr/>
        </p:nvPicPr>
        <p:blipFill rotWithShape="1">
          <a:blip r:embed="rId3">
            <a:alphaModFix amt="56000"/>
          </a:blip>
          <a:srcRect b="16850" l="8047" r="11157" t="22970"/>
          <a:stretch/>
        </p:blipFill>
        <p:spPr>
          <a:xfrm>
            <a:off x="7665825" y="4029525"/>
            <a:ext cx="1439224" cy="1071900"/>
          </a:xfrm>
          <a:prstGeom prst="rect">
            <a:avLst/>
          </a:prstGeom>
          <a:noFill/>
          <a:ln>
            <a:noFill/>
          </a:ln>
        </p:spPr>
      </p:pic>
      <p:sp>
        <p:nvSpPr>
          <p:cNvPr id="322" name="Google Shape;322;p33"/>
          <p:cNvSpPr txBox="1"/>
          <p:nvPr/>
        </p:nvSpPr>
        <p:spPr>
          <a:xfrm>
            <a:off x="727250" y="1368975"/>
            <a:ext cx="3917700" cy="235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4"/>
              </a:rPr>
              <a:t>Departure</a:t>
            </a:r>
            <a:r>
              <a:rPr lang="en" u="sng">
                <a:solidFill>
                  <a:srgbClr val="FFFFFF"/>
                </a:solidFill>
                <a:latin typeface="Lato"/>
                <a:ea typeface="Lato"/>
                <a:cs typeface="Lato"/>
                <a:sym typeface="Lato"/>
                <a:hlinkClick action="ppaction://hlinksldjump" r:id="rId5"/>
              </a:rPr>
              <a:t> Delay EDA</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6"/>
              </a:rPr>
              <a:t>Holiday Statistics EDA</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7"/>
              </a:rPr>
              <a:t>Major Delay Reason EDA</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8"/>
              </a:rPr>
              <a:t>Major Delay Reason Explanation</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9"/>
              </a:rPr>
              <a:t>Data Preparation</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10"/>
              </a:rPr>
              <a:t>Data Variables</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11"/>
              </a:rPr>
              <a:t>Data Cleaning - Departure </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12"/>
              </a:rPr>
              <a:t>Data Cleaning - Arrival </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t/>
            </a:r>
            <a:endParaRPr>
              <a:solidFill>
                <a:srgbClr val="FFFFFF"/>
              </a:solidFill>
              <a:latin typeface="Lato"/>
              <a:ea typeface="Lato"/>
              <a:cs typeface="Lato"/>
              <a:sym typeface="Lato"/>
            </a:endParaRPr>
          </a:p>
        </p:txBody>
      </p:sp>
      <p:sp>
        <p:nvSpPr>
          <p:cNvPr id="323" name="Google Shape;323;p33"/>
          <p:cNvSpPr txBox="1"/>
          <p:nvPr/>
        </p:nvSpPr>
        <p:spPr>
          <a:xfrm>
            <a:off x="4926775" y="1393800"/>
            <a:ext cx="3917700" cy="235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13"/>
              </a:rPr>
              <a:t>Delay Rate Rankings 2019</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14"/>
              </a:rPr>
              <a:t>Random Forest Departure Variable Importance </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15"/>
              </a:rPr>
              <a:t>Random Forest Arrival Variable Importance </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16"/>
              </a:rPr>
              <a:t>Boosting Departure </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17"/>
              </a:rPr>
              <a:t>Boosting Arrival </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18"/>
              </a:rPr>
              <a:t>Xgboost Departure </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u="sng">
                <a:solidFill>
                  <a:srgbClr val="FFFFFF"/>
                </a:solidFill>
                <a:latin typeface="Lato"/>
                <a:ea typeface="Lato"/>
                <a:cs typeface="Lato"/>
                <a:sym typeface="Lato"/>
                <a:hlinkClick action="ppaction://hlinksldjump" r:id="rId19"/>
              </a:rPr>
              <a:t>Xgboost Arrival </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t/>
            </a:r>
            <a:endParaRPr>
              <a:solidFill>
                <a:schemeClr val="lt1"/>
              </a:solidFill>
              <a:latin typeface="Lato"/>
              <a:ea typeface="Lato"/>
              <a:cs typeface="Lato"/>
              <a:sym typeface="Lato"/>
            </a:endParaRPr>
          </a:p>
          <a:p>
            <a:pPr indent="0" lvl="0" marL="0" rtl="0" algn="l">
              <a:lnSpc>
                <a:spcPct val="150000"/>
              </a:lnSpc>
              <a:spcBef>
                <a:spcPts val="0"/>
              </a:spcBef>
              <a:spcAft>
                <a:spcPts val="0"/>
              </a:spcAft>
              <a:buNone/>
            </a:pPr>
            <a:r>
              <a:t/>
            </a:r>
            <a:endParaRPr>
              <a:solidFill>
                <a:schemeClr val="lt1"/>
              </a:solidFill>
              <a:latin typeface="Lato"/>
              <a:ea typeface="Lato"/>
              <a:cs typeface="Lato"/>
              <a:sym typeface="Lato"/>
            </a:endParaRPr>
          </a:p>
          <a:p>
            <a:pPr indent="0" lvl="0" marL="0" rtl="0" algn="l">
              <a:lnSpc>
                <a:spcPct val="150000"/>
              </a:lnSpc>
              <a:spcBef>
                <a:spcPts val="0"/>
              </a:spcBef>
              <a:spcAft>
                <a:spcPts val="0"/>
              </a:spcAft>
              <a:buNone/>
            </a:pPr>
            <a:r>
              <a:t/>
            </a:r>
            <a:endParaRPr>
              <a:solidFill>
                <a:srgbClr val="FFFFFF"/>
              </a:solidFill>
              <a:latin typeface="Lato"/>
              <a:ea typeface="Lato"/>
              <a:cs typeface="Lato"/>
              <a:sym typeface="Lato"/>
            </a:endParaRPr>
          </a:p>
          <a:p>
            <a:pPr indent="0" lvl="0" marL="0" rtl="0" algn="l">
              <a:lnSpc>
                <a:spcPct val="150000"/>
              </a:lnSpc>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Google Shape;328;p34"/>
          <p:cNvPicPr preferRelativeResize="0"/>
          <p:nvPr/>
        </p:nvPicPr>
        <p:blipFill rotWithShape="1">
          <a:blip r:embed="rId3">
            <a:alphaModFix/>
          </a:blip>
          <a:srcRect b="0" l="1689" r="8430" t="14573"/>
          <a:stretch/>
        </p:blipFill>
        <p:spPr>
          <a:xfrm>
            <a:off x="5294478" y="4275275"/>
            <a:ext cx="2877473" cy="694950"/>
          </a:xfrm>
          <a:prstGeom prst="rect">
            <a:avLst/>
          </a:prstGeom>
          <a:noFill/>
          <a:ln>
            <a:noFill/>
          </a:ln>
        </p:spPr>
      </p:pic>
      <p:sp>
        <p:nvSpPr>
          <p:cNvPr id="329" name="Google Shape;329;p34"/>
          <p:cNvSpPr txBox="1"/>
          <p:nvPr>
            <p:ph type="title"/>
          </p:nvPr>
        </p:nvSpPr>
        <p:spPr>
          <a:xfrm>
            <a:off x="710925" y="60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Departure delays + taxi-Out delays</a:t>
            </a:r>
            <a:endParaRPr/>
          </a:p>
        </p:txBody>
      </p:sp>
      <p:sp>
        <p:nvSpPr>
          <p:cNvPr id="330" name="Google Shape;330;p34"/>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34"/>
          <p:cNvPicPr preferRelativeResize="0"/>
          <p:nvPr/>
        </p:nvPicPr>
        <p:blipFill rotWithShape="1">
          <a:blip r:embed="rId4">
            <a:alphaModFix amt="56000"/>
          </a:blip>
          <a:srcRect b="16850" l="8047" r="11157" t="22970"/>
          <a:stretch/>
        </p:blipFill>
        <p:spPr>
          <a:xfrm>
            <a:off x="8171961" y="4406476"/>
            <a:ext cx="933088" cy="694950"/>
          </a:xfrm>
          <a:prstGeom prst="rect">
            <a:avLst/>
          </a:prstGeom>
          <a:noFill/>
          <a:ln>
            <a:noFill/>
          </a:ln>
        </p:spPr>
      </p:pic>
      <p:sp>
        <p:nvSpPr>
          <p:cNvPr id="332" name="Google Shape;332;p34"/>
          <p:cNvSpPr txBox="1"/>
          <p:nvPr>
            <p:ph idx="1" type="body"/>
          </p:nvPr>
        </p:nvSpPr>
        <p:spPr>
          <a:xfrm>
            <a:off x="5412400" y="1537800"/>
            <a:ext cx="3807900" cy="2342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t>Airlines with highest departure delay rates:</a:t>
            </a:r>
            <a:endParaRPr b="1" sz="1400"/>
          </a:p>
          <a:p>
            <a:pPr indent="-317500" lvl="0" marL="457200" rtl="0" algn="l">
              <a:spcBef>
                <a:spcPts val="0"/>
              </a:spcBef>
              <a:spcAft>
                <a:spcPts val="0"/>
              </a:spcAft>
              <a:buSzPts val="1400"/>
              <a:buChar char="●"/>
            </a:pPr>
            <a:r>
              <a:rPr lang="en" sz="1400"/>
              <a:t>Allegiant Airlines</a:t>
            </a:r>
            <a:endParaRPr sz="1400"/>
          </a:p>
          <a:p>
            <a:pPr indent="-317500" lvl="0" marL="457200" rtl="0" algn="l">
              <a:spcBef>
                <a:spcPts val="0"/>
              </a:spcBef>
              <a:spcAft>
                <a:spcPts val="0"/>
              </a:spcAft>
              <a:buSzPts val="1400"/>
              <a:buChar char="●"/>
            </a:pPr>
            <a:r>
              <a:rPr lang="en" sz="1400"/>
              <a:t>Jet Blue Airlines</a:t>
            </a:r>
            <a:endParaRPr sz="1400"/>
          </a:p>
          <a:p>
            <a:pPr indent="-317500" lvl="0" marL="457200" rtl="0" algn="l">
              <a:spcBef>
                <a:spcPts val="0"/>
              </a:spcBef>
              <a:spcAft>
                <a:spcPts val="0"/>
              </a:spcAft>
              <a:buSzPts val="1400"/>
              <a:buChar char="●"/>
            </a:pPr>
            <a:r>
              <a:rPr lang="en" sz="1400"/>
              <a:t>Frontier Airline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Airlines with Lowest departure delay rates:</a:t>
            </a:r>
            <a:endParaRPr b="1" sz="1400"/>
          </a:p>
          <a:p>
            <a:pPr indent="-317500" lvl="0" marL="457200" rtl="0" algn="l">
              <a:spcBef>
                <a:spcPts val="0"/>
              </a:spcBef>
              <a:spcAft>
                <a:spcPts val="0"/>
              </a:spcAft>
              <a:buSzPts val="1400"/>
              <a:buChar char="●"/>
            </a:pPr>
            <a:r>
              <a:rPr lang="en" sz="1400"/>
              <a:t>Hawaiian Airlines</a:t>
            </a:r>
            <a:endParaRPr sz="1400"/>
          </a:p>
          <a:p>
            <a:pPr indent="-317500" lvl="0" marL="457200" rtl="0" algn="l">
              <a:spcBef>
                <a:spcPts val="0"/>
              </a:spcBef>
              <a:spcAft>
                <a:spcPts val="0"/>
              </a:spcAft>
              <a:buSzPts val="1400"/>
              <a:buChar char="●"/>
            </a:pPr>
            <a:r>
              <a:rPr lang="en" sz="1400"/>
              <a:t>Alaska Airlines</a:t>
            </a:r>
            <a:endParaRPr sz="1400"/>
          </a:p>
          <a:p>
            <a:pPr indent="-317500" lvl="0" marL="457200" rtl="0" algn="l">
              <a:spcBef>
                <a:spcPts val="0"/>
              </a:spcBef>
              <a:spcAft>
                <a:spcPts val="0"/>
              </a:spcAft>
              <a:buSzPts val="1400"/>
              <a:buChar char="●"/>
            </a:pPr>
            <a:r>
              <a:rPr lang="en" sz="1400"/>
              <a:t>Delta Airlines</a:t>
            </a:r>
            <a:endParaRPr sz="1400"/>
          </a:p>
        </p:txBody>
      </p:sp>
      <p:pic>
        <p:nvPicPr>
          <p:cNvPr id="333" name="Google Shape;333;p34"/>
          <p:cNvPicPr preferRelativeResize="0"/>
          <p:nvPr/>
        </p:nvPicPr>
        <p:blipFill>
          <a:blip r:embed="rId5">
            <a:alphaModFix/>
          </a:blip>
          <a:stretch>
            <a:fillRect/>
          </a:stretch>
        </p:blipFill>
        <p:spPr>
          <a:xfrm>
            <a:off x="323850" y="1142425"/>
            <a:ext cx="4911125" cy="3959000"/>
          </a:xfrm>
          <a:prstGeom prst="rect">
            <a:avLst/>
          </a:prstGeom>
          <a:noFill/>
          <a:ln>
            <a:noFill/>
          </a:ln>
          <a:effectLst>
            <a:outerShdw blurRad="57150" rotWithShape="0" algn="bl" dir="5400000" dist="19050">
              <a:srgbClr val="000000">
                <a:alpha val="50000"/>
              </a:srgbClr>
            </a:outerShdw>
          </a:effectLst>
        </p:spPr>
      </p:pic>
      <p:sp>
        <p:nvSpPr>
          <p:cNvPr id="334" name="Google Shape;334;p34"/>
          <p:cNvSpPr/>
          <p:nvPr/>
        </p:nvSpPr>
        <p:spPr>
          <a:xfrm>
            <a:off x="438300" y="1334900"/>
            <a:ext cx="4746900" cy="82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34"/>
          <p:cNvPicPr preferRelativeResize="0"/>
          <p:nvPr/>
        </p:nvPicPr>
        <p:blipFill>
          <a:blip r:embed="rId6">
            <a:alphaModFix/>
          </a:blip>
          <a:stretch>
            <a:fillRect/>
          </a:stretch>
        </p:blipFill>
        <p:spPr>
          <a:xfrm rot="-5400000">
            <a:off x="664337" y="1619163"/>
            <a:ext cx="828274" cy="259900"/>
          </a:xfrm>
          <a:prstGeom prst="rect">
            <a:avLst/>
          </a:prstGeom>
          <a:noFill/>
          <a:ln>
            <a:noFill/>
          </a:ln>
        </p:spPr>
      </p:pic>
      <p:pic>
        <p:nvPicPr>
          <p:cNvPr id="336" name="Google Shape;336;p34"/>
          <p:cNvPicPr preferRelativeResize="0"/>
          <p:nvPr/>
        </p:nvPicPr>
        <p:blipFill>
          <a:blip r:embed="rId7">
            <a:alphaModFix/>
          </a:blip>
          <a:stretch>
            <a:fillRect/>
          </a:stretch>
        </p:blipFill>
        <p:spPr>
          <a:xfrm rot="-5400000">
            <a:off x="1192825" y="1562376"/>
            <a:ext cx="705825" cy="393425"/>
          </a:xfrm>
          <a:prstGeom prst="rect">
            <a:avLst/>
          </a:prstGeom>
          <a:noFill/>
          <a:ln>
            <a:noFill/>
          </a:ln>
        </p:spPr>
      </p:pic>
      <p:pic>
        <p:nvPicPr>
          <p:cNvPr id="337" name="Google Shape;337;p34"/>
          <p:cNvPicPr preferRelativeResize="0"/>
          <p:nvPr/>
        </p:nvPicPr>
        <p:blipFill>
          <a:blip r:embed="rId8">
            <a:alphaModFix/>
          </a:blip>
          <a:stretch>
            <a:fillRect/>
          </a:stretch>
        </p:blipFill>
        <p:spPr>
          <a:xfrm rot="-5400000">
            <a:off x="1634137" y="1696463"/>
            <a:ext cx="610075" cy="238325"/>
          </a:xfrm>
          <a:prstGeom prst="rect">
            <a:avLst/>
          </a:prstGeom>
          <a:noFill/>
          <a:ln>
            <a:noFill/>
          </a:ln>
        </p:spPr>
      </p:pic>
      <p:pic>
        <p:nvPicPr>
          <p:cNvPr id="338" name="Google Shape;338;p34"/>
          <p:cNvPicPr preferRelativeResize="0"/>
          <p:nvPr/>
        </p:nvPicPr>
        <p:blipFill>
          <a:blip r:embed="rId9">
            <a:alphaModFix/>
          </a:blip>
          <a:stretch>
            <a:fillRect/>
          </a:stretch>
        </p:blipFill>
        <p:spPr>
          <a:xfrm rot="-5400000">
            <a:off x="1964981" y="1651273"/>
            <a:ext cx="863999" cy="195700"/>
          </a:xfrm>
          <a:prstGeom prst="rect">
            <a:avLst/>
          </a:prstGeom>
          <a:noFill/>
          <a:ln>
            <a:noFill/>
          </a:ln>
        </p:spPr>
      </p:pic>
      <p:pic>
        <p:nvPicPr>
          <p:cNvPr id="339" name="Google Shape;339;p34"/>
          <p:cNvPicPr preferRelativeResize="0"/>
          <p:nvPr/>
        </p:nvPicPr>
        <p:blipFill>
          <a:blip r:embed="rId10">
            <a:alphaModFix/>
          </a:blip>
          <a:stretch>
            <a:fillRect/>
          </a:stretch>
        </p:blipFill>
        <p:spPr>
          <a:xfrm rot="-5400000">
            <a:off x="2849965" y="1667837"/>
            <a:ext cx="722900" cy="162575"/>
          </a:xfrm>
          <a:prstGeom prst="rect">
            <a:avLst/>
          </a:prstGeom>
          <a:noFill/>
          <a:ln>
            <a:noFill/>
          </a:ln>
        </p:spPr>
      </p:pic>
      <p:pic>
        <p:nvPicPr>
          <p:cNvPr id="340" name="Google Shape;340;p34"/>
          <p:cNvPicPr preferRelativeResize="0"/>
          <p:nvPr/>
        </p:nvPicPr>
        <p:blipFill>
          <a:blip r:embed="rId11">
            <a:alphaModFix/>
          </a:blip>
          <a:stretch>
            <a:fillRect/>
          </a:stretch>
        </p:blipFill>
        <p:spPr>
          <a:xfrm rot="-5399986">
            <a:off x="3255750" y="1648240"/>
            <a:ext cx="709200" cy="201722"/>
          </a:xfrm>
          <a:prstGeom prst="rect">
            <a:avLst/>
          </a:prstGeom>
          <a:noFill/>
          <a:ln>
            <a:noFill/>
          </a:ln>
        </p:spPr>
      </p:pic>
      <p:pic>
        <p:nvPicPr>
          <p:cNvPr id="341" name="Google Shape;341;p34"/>
          <p:cNvPicPr preferRelativeResize="0"/>
          <p:nvPr/>
        </p:nvPicPr>
        <p:blipFill>
          <a:blip r:embed="rId12">
            <a:alphaModFix/>
          </a:blip>
          <a:stretch>
            <a:fillRect/>
          </a:stretch>
        </p:blipFill>
        <p:spPr>
          <a:xfrm rot="-5400000">
            <a:off x="3570663" y="1505837"/>
            <a:ext cx="980250" cy="253425"/>
          </a:xfrm>
          <a:prstGeom prst="rect">
            <a:avLst/>
          </a:prstGeom>
          <a:noFill/>
          <a:ln>
            <a:noFill/>
          </a:ln>
        </p:spPr>
      </p:pic>
      <p:pic>
        <p:nvPicPr>
          <p:cNvPr id="342" name="Google Shape;342;p34"/>
          <p:cNvPicPr preferRelativeResize="0"/>
          <p:nvPr/>
        </p:nvPicPr>
        <p:blipFill>
          <a:blip r:embed="rId13">
            <a:alphaModFix/>
          </a:blip>
          <a:stretch>
            <a:fillRect/>
          </a:stretch>
        </p:blipFill>
        <p:spPr>
          <a:xfrm rot="-5400000">
            <a:off x="2404962" y="1634511"/>
            <a:ext cx="802825" cy="249150"/>
          </a:xfrm>
          <a:prstGeom prst="rect">
            <a:avLst/>
          </a:prstGeom>
          <a:noFill/>
          <a:ln>
            <a:noFill/>
          </a:ln>
        </p:spPr>
      </p:pic>
      <p:pic>
        <p:nvPicPr>
          <p:cNvPr id="343" name="Google Shape;343;p34"/>
          <p:cNvPicPr preferRelativeResize="0"/>
          <p:nvPr/>
        </p:nvPicPr>
        <p:blipFill>
          <a:blip r:embed="rId14">
            <a:alphaModFix/>
          </a:blip>
          <a:stretch>
            <a:fillRect/>
          </a:stretch>
        </p:blipFill>
        <p:spPr>
          <a:xfrm>
            <a:off x="4285187" y="1744677"/>
            <a:ext cx="394702" cy="359025"/>
          </a:xfrm>
          <a:prstGeom prst="rect">
            <a:avLst/>
          </a:prstGeom>
          <a:noFill/>
          <a:ln>
            <a:noFill/>
          </a:ln>
        </p:spPr>
      </p:pic>
      <p:pic>
        <p:nvPicPr>
          <p:cNvPr id="344" name="Google Shape;344;p34"/>
          <p:cNvPicPr preferRelativeResize="0"/>
          <p:nvPr/>
        </p:nvPicPr>
        <p:blipFill>
          <a:blip r:embed="rId15">
            <a:alphaModFix/>
          </a:blip>
          <a:stretch>
            <a:fillRect/>
          </a:stretch>
        </p:blipFill>
        <p:spPr>
          <a:xfrm rot="-5400000">
            <a:off x="4589315" y="1556686"/>
            <a:ext cx="754025" cy="274905"/>
          </a:xfrm>
          <a:prstGeom prst="rect">
            <a:avLst/>
          </a:prstGeom>
          <a:noFill/>
          <a:ln>
            <a:noFill/>
          </a:ln>
        </p:spPr>
      </p:pic>
      <p:sp>
        <p:nvSpPr>
          <p:cNvPr id="345" name="Google Shape;345;p34"/>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16"/>
              </a:rPr>
              <a:t>Return to Appendix</a:t>
            </a:r>
            <a:endParaRPr i="1">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5">
            <a:hlinkClick/>
          </p:cNvPr>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51" name="Google Shape;351;p35"/>
          <p:cNvSpPr txBox="1"/>
          <p:nvPr>
            <p:ph type="title"/>
          </p:nvPr>
        </p:nvSpPr>
        <p:spPr>
          <a:xfrm>
            <a:off x="631375" y="665100"/>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Holiday Delay Statistics: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sp>
        <p:nvSpPr>
          <p:cNvPr id="352" name="Google Shape;352;p35"/>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35"/>
          <p:cNvPicPr preferRelativeResize="0"/>
          <p:nvPr/>
        </p:nvPicPr>
        <p:blipFill rotWithShape="1">
          <a:blip r:embed="rId3">
            <a:alphaModFix amt="56000"/>
          </a:blip>
          <a:srcRect b="16850" l="8047" r="11157" t="22970"/>
          <a:stretch/>
        </p:blipFill>
        <p:spPr>
          <a:xfrm>
            <a:off x="8171961" y="4482676"/>
            <a:ext cx="933088" cy="694950"/>
          </a:xfrm>
          <a:prstGeom prst="rect">
            <a:avLst/>
          </a:prstGeom>
          <a:noFill/>
          <a:ln>
            <a:noFill/>
          </a:ln>
        </p:spPr>
      </p:pic>
      <p:sp>
        <p:nvSpPr>
          <p:cNvPr id="354" name="Google Shape;354;p35"/>
          <p:cNvSpPr txBox="1"/>
          <p:nvPr/>
        </p:nvSpPr>
        <p:spPr>
          <a:xfrm>
            <a:off x="3311639" y="1310100"/>
            <a:ext cx="30645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1A1A1A"/>
              </a:solidFill>
              <a:latin typeface="Times New Roman"/>
              <a:ea typeface="Times New Roman"/>
              <a:cs typeface="Times New Roman"/>
              <a:sym typeface="Times New Roman"/>
            </a:endParaRPr>
          </a:p>
        </p:txBody>
      </p:sp>
      <p:pic>
        <p:nvPicPr>
          <p:cNvPr id="355" name="Google Shape;355;p35"/>
          <p:cNvPicPr preferRelativeResize="0"/>
          <p:nvPr/>
        </p:nvPicPr>
        <p:blipFill>
          <a:blip r:embed="rId4">
            <a:alphaModFix/>
          </a:blip>
          <a:stretch>
            <a:fillRect/>
          </a:stretch>
        </p:blipFill>
        <p:spPr>
          <a:xfrm>
            <a:off x="2696302" y="1298450"/>
            <a:ext cx="3751601" cy="3646225"/>
          </a:xfrm>
          <a:prstGeom prst="rect">
            <a:avLst/>
          </a:prstGeom>
          <a:noFill/>
          <a:ln>
            <a:noFill/>
          </a:ln>
          <a:effectLst>
            <a:outerShdw blurRad="57150" rotWithShape="0" algn="bl" dir="5400000" dist="19050">
              <a:srgbClr val="000000">
                <a:alpha val="50000"/>
              </a:srgbClr>
            </a:outerShdw>
          </a:effectLst>
        </p:spPr>
      </p:pic>
      <p:sp>
        <p:nvSpPr>
          <p:cNvPr id="356" name="Google Shape;356;p35"/>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5"/>
              </a:rPr>
              <a:t>Return to Appendix</a:t>
            </a:r>
            <a:endParaRPr i="1">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6">
            <a:hlinkClick/>
          </p:cNvPr>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2" name="Google Shape;362;p36"/>
          <p:cNvSpPr txBox="1"/>
          <p:nvPr>
            <p:ph type="title"/>
          </p:nvPr>
        </p:nvSpPr>
        <p:spPr>
          <a:xfrm>
            <a:off x="631375" y="665100"/>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Major Flight Delay Reason</a:t>
            </a:r>
            <a:endParaRPr/>
          </a:p>
        </p:txBody>
      </p:sp>
      <p:sp>
        <p:nvSpPr>
          <p:cNvPr id="363" name="Google Shape;363;p36"/>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36"/>
          <p:cNvPicPr preferRelativeResize="0"/>
          <p:nvPr/>
        </p:nvPicPr>
        <p:blipFill rotWithShape="1">
          <a:blip r:embed="rId3">
            <a:alphaModFix amt="56000"/>
          </a:blip>
          <a:srcRect b="16850" l="8047" r="11157" t="22970"/>
          <a:stretch/>
        </p:blipFill>
        <p:spPr>
          <a:xfrm>
            <a:off x="8171961" y="4482676"/>
            <a:ext cx="933088" cy="694950"/>
          </a:xfrm>
          <a:prstGeom prst="rect">
            <a:avLst/>
          </a:prstGeom>
          <a:noFill/>
          <a:ln>
            <a:noFill/>
          </a:ln>
        </p:spPr>
      </p:pic>
      <p:sp>
        <p:nvSpPr>
          <p:cNvPr id="365" name="Google Shape;365;p36"/>
          <p:cNvSpPr txBox="1"/>
          <p:nvPr/>
        </p:nvSpPr>
        <p:spPr>
          <a:xfrm>
            <a:off x="3107073" y="1816647"/>
            <a:ext cx="1797300" cy="3214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3500">
              <a:solidFill>
                <a:srgbClr val="000000"/>
              </a:solidFill>
              <a:latin typeface="Times New Roman"/>
              <a:ea typeface="Times New Roman"/>
              <a:cs typeface="Times New Roman"/>
              <a:sym typeface="Times New Roman"/>
            </a:endParaRPr>
          </a:p>
        </p:txBody>
      </p:sp>
      <p:pic>
        <p:nvPicPr>
          <p:cNvPr id="366" name="Google Shape;366;p36"/>
          <p:cNvPicPr preferRelativeResize="0"/>
          <p:nvPr/>
        </p:nvPicPr>
        <p:blipFill rotWithShape="1">
          <a:blip r:embed="rId4">
            <a:alphaModFix/>
          </a:blip>
          <a:srcRect b="0" l="4021" r="0" t="3025"/>
          <a:stretch/>
        </p:blipFill>
        <p:spPr>
          <a:xfrm>
            <a:off x="2362675" y="1362400"/>
            <a:ext cx="3678163" cy="3669050"/>
          </a:xfrm>
          <a:prstGeom prst="rect">
            <a:avLst/>
          </a:prstGeom>
          <a:noFill/>
          <a:ln>
            <a:noFill/>
          </a:ln>
          <a:effectLst>
            <a:outerShdw blurRad="57150" rotWithShape="0" algn="bl" dir="5400000" dist="19050">
              <a:srgbClr val="000000">
                <a:alpha val="50000"/>
              </a:srgbClr>
            </a:outerShdw>
          </a:effectLst>
        </p:spPr>
      </p:pic>
      <p:sp>
        <p:nvSpPr>
          <p:cNvPr id="367" name="Google Shape;367;p36"/>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5"/>
              </a:rPr>
              <a:t>Return to Appendix</a:t>
            </a:r>
            <a:endParaRPr i="1">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7"/>
          <p:cNvSpPr txBox="1"/>
          <p:nvPr>
            <p:ph type="title"/>
          </p:nvPr>
        </p:nvSpPr>
        <p:spPr>
          <a:xfrm>
            <a:off x="752725" y="63177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Causes of Delay Explained</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a:p>
        </p:txBody>
      </p:sp>
      <p:sp>
        <p:nvSpPr>
          <p:cNvPr id="373" name="Google Shape;373;p37">
            <a:hlinkClick/>
          </p:cNvPr>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74" name="Google Shape;374;p37"/>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37"/>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376" name="Google Shape;376;p37"/>
          <p:cNvSpPr txBox="1"/>
          <p:nvPr/>
        </p:nvSpPr>
        <p:spPr>
          <a:xfrm>
            <a:off x="836350" y="1345525"/>
            <a:ext cx="7684200" cy="3696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300">
                <a:solidFill>
                  <a:schemeClr val="accent1"/>
                </a:solidFill>
                <a:latin typeface="Lato"/>
                <a:ea typeface="Lato"/>
                <a:cs typeface="Lato"/>
                <a:sym typeface="Lato"/>
              </a:rPr>
              <a:t>• Air Carrier Delay: The cause of the cancellation or delay was due to circumstances within the airline’s control (e.g. maintenance or crew problems, etc.).</a:t>
            </a:r>
            <a:endParaRPr sz="13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t/>
            </a:r>
            <a:endParaRPr sz="13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accent1"/>
                </a:solidFill>
                <a:latin typeface="Lato"/>
                <a:ea typeface="Lato"/>
                <a:cs typeface="Lato"/>
                <a:sym typeface="Lato"/>
              </a:rPr>
              <a:t>• Extreme Weather Delay: Significant meteorological conditions (actual or forecasted) that, in the judgment of the carrier, delays or prevents the operation of a flight.</a:t>
            </a:r>
            <a:endParaRPr sz="13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t/>
            </a:r>
            <a:endParaRPr sz="13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accent1"/>
                </a:solidFill>
                <a:latin typeface="Lato"/>
                <a:ea typeface="Lato"/>
                <a:cs typeface="Lato"/>
                <a:sym typeface="Lato"/>
              </a:rPr>
              <a:t>• National Aviation System Delay: Delays and cancellations attributable to the national aviation system refer to a broad set of conditions -- non-extreme weather conditions, airport operations, heavy</a:t>
            </a:r>
            <a:endParaRPr sz="13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accent1"/>
                </a:solidFill>
                <a:latin typeface="Lato"/>
                <a:ea typeface="Lato"/>
                <a:cs typeface="Lato"/>
                <a:sym typeface="Lato"/>
              </a:rPr>
              <a:t>traffic volume, air traffic control, etc.</a:t>
            </a:r>
            <a:endParaRPr sz="13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t/>
            </a:r>
            <a:endParaRPr sz="13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accent1"/>
                </a:solidFill>
                <a:latin typeface="Lato"/>
                <a:ea typeface="Lato"/>
                <a:cs typeface="Lato"/>
                <a:sym typeface="Lato"/>
              </a:rPr>
              <a:t>• Security Delay: Delays caused by evacuation of terminal or concourse, re-boarding of aircraft because of security breach, inoperative screening equipment and long lines in excess of 29 minutes</a:t>
            </a:r>
            <a:endParaRPr sz="13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accent1"/>
                </a:solidFill>
                <a:latin typeface="Lato"/>
                <a:ea typeface="Lato"/>
                <a:cs typeface="Lato"/>
                <a:sym typeface="Lato"/>
              </a:rPr>
              <a:t>at screening areas.</a:t>
            </a:r>
            <a:endParaRPr sz="13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t/>
            </a:r>
            <a:endParaRPr sz="1300">
              <a:solidFill>
                <a:schemeClr val="accent1"/>
              </a:solidFill>
              <a:latin typeface="Lato"/>
              <a:ea typeface="Lato"/>
              <a:cs typeface="Lato"/>
              <a:sym typeface="Lato"/>
            </a:endParaRPr>
          </a:p>
          <a:p>
            <a:pPr indent="0" lvl="0" marL="0" marR="0" rtl="0" algn="l">
              <a:lnSpc>
                <a:spcPct val="115000"/>
              </a:lnSpc>
              <a:spcBef>
                <a:spcPts val="0"/>
              </a:spcBef>
              <a:spcAft>
                <a:spcPts val="0"/>
              </a:spcAft>
              <a:buNone/>
            </a:pPr>
            <a:r>
              <a:rPr lang="en" sz="1300">
                <a:solidFill>
                  <a:schemeClr val="accent1"/>
                </a:solidFill>
                <a:latin typeface="Lato"/>
                <a:ea typeface="Lato"/>
                <a:cs typeface="Lato"/>
                <a:sym typeface="Lato"/>
              </a:rPr>
              <a:t>• Late Arriving Aircraft Delay: Previous flight with same aircraft arrived late caused present flight to depart late</a:t>
            </a:r>
            <a:endParaRPr sz="1300">
              <a:solidFill>
                <a:schemeClr val="accent1"/>
              </a:solidFill>
              <a:latin typeface="Lato"/>
              <a:ea typeface="Lato"/>
              <a:cs typeface="Lato"/>
              <a:sym typeface="Lato"/>
            </a:endParaRPr>
          </a:p>
        </p:txBody>
      </p:sp>
      <p:sp>
        <p:nvSpPr>
          <p:cNvPr id="377" name="Google Shape;377;p37"/>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4"/>
              </a:rPr>
              <a:t>Return to Appendix</a:t>
            </a:r>
            <a:endParaRPr i="1">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8"/>
          <p:cNvSpPr/>
          <p:nvPr/>
        </p:nvSpPr>
        <p:spPr>
          <a:xfrm>
            <a:off x="6385650" y="1588050"/>
            <a:ext cx="2561400" cy="302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a:hlinkClick/>
          </p:cNvPr>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84" name="Google Shape;384;p38"/>
          <p:cNvSpPr txBox="1"/>
          <p:nvPr/>
        </p:nvSpPr>
        <p:spPr>
          <a:xfrm>
            <a:off x="256000" y="1417750"/>
            <a:ext cx="8079900" cy="318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latin typeface="Lato"/>
              <a:ea typeface="Lato"/>
              <a:cs typeface="Lato"/>
              <a:sym typeface="Lato"/>
            </a:endParaRPr>
          </a:p>
        </p:txBody>
      </p:sp>
      <p:sp>
        <p:nvSpPr>
          <p:cNvPr id="385" name="Google Shape;385;p38"/>
          <p:cNvSpPr txBox="1"/>
          <p:nvPr>
            <p:ph type="title"/>
          </p:nvPr>
        </p:nvSpPr>
        <p:spPr>
          <a:xfrm>
            <a:off x="631375" y="665100"/>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Data </a:t>
            </a:r>
            <a:r>
              <a:rPr lang="en" sz="2500"/>
              <a:t>Preparation</a:t>
            </a:r>
            <a:endParaRPr/>
          </a:p>
        </p:txBody>
      </p:sp>
      <p:sp>
        <p:nvSpPr>
          <p:cNvPr id="386" name="Google Shape;386;p38"/>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38"/>
          <p:cNvPicPr preferRelativeResize="0"/>
          <p:nvPr/>
        </p:nvPicPr>
        <p:blipFill rotWithShape="1">
          <a:blip r:embed="rId3">
            <a:alphaModFix amt="56000"/>
          </a:blip>
          <a:srcRect b="16850" l="8047" r="11157" t="22970"/>
          <a:stretch/>
        </p:blipFill>
        <p:spPr>
          <a:xfrm>
            <a:off x="8171961" y="4482676"/>
            <a:ext cx="933088" cy="694950"/>
          </a:xfrm>
          <a:prstGeom prst="rect">
            <a:avLst/>
          </a:prstGeom>
          <a:noFill/>
          <a:ln>
            <a:noFill/>
          </a:ln>
        </p:spPr>
      </p:pic>
      <p:sp>
        <p:nvSpPr>
          <p:cNvPr id="388" name="Google Shape;388;p38"/>
          <p:cNvSpPr/>
          <p:nvPr/>
        </p:nvSpPr>
        <p:spPr>
          <a:xfrm>
            <a:off x="315250" y="1535400"/>
            <a:ext cx="2561400" cy="302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100584" rtl="0" algn="l">
              <a:spcBef>
                <a:spcPts val="0"/>
              </a:spcBef>
              <a:spcAft>
                <a:spcPts val="0"/>
              </a:spcAft>
              <a:buNone/>
            </a:pPr>
            <a:r>
              <a:t/>
            </a:r>
            <a:endParaRPr/>
          </a:p>
        </p:txBody>
      </p:sp>
      <p:sp>
        <p:nvSpPr>
          <p:cNvPr id="389" name="Google Shape;389;p38"/>
          <p:cNvSpPr/>
          <p:nvPr/>
        </p:nvSpPr>
        <p:spPr>
          <a:xfrm>
            <a:off x="3333850" y="1570150"/>
            <a:ext cx="2730600" cy="302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txBox="1"/>
          <p:nvPr/>
        </p:nvSpPr>
        <p:spPr>
          <a:xfrm>
            <a:off x="773050" y="1615525"/>
            <a:ext cx="16458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  Flight Delays</a:t>
            </a:r>
            <a:endParaRPr>
              <a:latin typeface="Lato"/>
              <a:ea typeface="Lato"/>
              <a:cs typeface="Lato"/>
              <a:sym typeface="Lato"/>
            </a:endParaRPr>
          </a:p>
        </p:txBody>
      </p:sp>
      <p:sp>
        <p:nvSpPr>
          <p:cNvPr id="391" name="Google Shape;391;p38"/>
          <p:cNvSpPr txBox="1"/>
          <p:nvPr/>
        </p:nvSpPr>
        <p:spPr>
          <a:xfrm>
            <a:off x="666175" y="2102525"/>
            <a:ext cx="1899000" cy="22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Airport  ID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Year &amp; month &amp; day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Delays: departure</a:t>
            </a:r>
            <a:endParaRPr>
              <a:latin typeface="Lato"/>
              <a:ea typeface="Lato"/>
              <a:cs typeface="Lato"/>
              <a:sym typeface="Lato"/>
            </a:endParaRPr>
          </a:p>
          <a:p>
            <a:pPr indent="0" lvl="0" marL="457200" rtl="0" algn="l">
              <a:spcBef>
                <a:spcPts val="0"/>
              </a:spcBef>
              <a:spcAft>
                <a:spcPts val="0"/>
              </a:spcAft>
              <a:buNone/>
            </a:pPr>
            <a:r>
              <a:rPr lang="en">
                <a:latin typeface="Lato"/>
                <a:ea typeface="Lato"/>
                <a:cs typeface="Lato"/>
                <a:sym typeface="Lato"/>
              </a:rPr>
              <a:t>     arrival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cxnSp>
        <p:nvCxnSpPr>
          <p:cNvPr id="392" name="Google Shape;392;p38"/>
          <p:cNvCxnSpPr/>
          <p:nvPr/>
        </p:nvCxnSpPr>
        <p:spPr>
          <a:xfrm>
            <a:off x="681550" y="2009125"/>
            <a:ext cx="1828800" cy="0"/>
          </a:xfrm>
          <a:prstGeom prst="straightConnector1">
            <a:avLst/>
          </a:prstGeom>
          <a:noFill/>
          <a:ln cap="flat" cmpd="sng" w="9525">
            <a:solidFill>
              <a:schemeClr val="dk2"/>
            </a:solidFill>
            <a:prstDash val="solid"/>
            <a:round/>
            <a:headEnd len="med" w="med" type="none"/>
            <a:tailEnd len="med" w="med" type="none"/>
          </a:ln>
        </p:spPr>
      </p:cxnSp>
      <p:sp>
        <p:nvSpPr>
          <p:cNvPr id="393" name="Google Shape;393;p38"/>
          <p:cNvSpPr txBox="1"/>
          <p:nvPr/>
        </p:nvSpPr>
        <p:spPr>
          <a:xfrm>
            <a:off x="3419300" y="1575475"/>
            <a:ext cx="2423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Weather</a:t>
            </a:r>
            <a:endParaRPr>
              <a:latin typeface="Lato"/>
              <a:ea typeface="Lato"/>
              <a:cs typeface="Lato"/>
              <a:sym typeface="Lato"/>
            </a:endParaRPr>
          </a:p>
        </p:txBody>
      </p:sp>
      <p:cxnSp>
        <p:nvCxnSpPr>
          <p:cNvPr id="394" name="Google Shape;394;p38"/>
          <p:cNvCxnSpPr/>
          <p:nvPr/>
        </p:nvCxnSpPr>
        <p:spPr>
          <a:xfrm>
            <a:off x="3716750" y="1993838"/>
            <a:ext cx="18288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8"/>
          <p:cNvSpPr txBox="1"/>
          <p:nvPr/>
        </p:nvSpPr>
        <p:spPr>
          <a:xfrm>
            <a:off x="4017550" y="2126825"/>
            <a:ext cx="2046900" cy="21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Station ID (stn)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Airport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Year &amp; month &amp; day</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State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Temperature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Visibility</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Wind speed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Fog</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Rain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Snow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Thunder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96" name="Google Shape;396;p38"/>
          <p:cNvSpPr txBox="1"/>
          <p:nvPr/>
        </p:nvSpPr>
        <p:spPr>
          <a:xfrm>
            <a:off x="6861425" y="1615513"/>
            <a:ext cx="173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Cleaning</a:t>
            </a:r>
            <a:endParaRPr>
              <a:latin typeface="Lato"/>
              <a:ea typeface="Lato"/>
              <a:cs typeface="Lato"/>
              <a:sym typeface="Lato"/>
            </a:endParaRPr>
          </a:p>
        </p:txBody>
      </p:sp>
      <p:cxnSp>
        <p:nvCxnSpPr>
          <p:cNvPr id="397" name="Google Shape;397;p38"/>
          <p:cNvCxnSpPr/>
          <p:nvPr/>
        </p:nvCxnSpPr>
        <p:spPr>
          <a:xfrm>
            <a:off x="6861425" y="2004025"/>
            <a:ext cx="18288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38"/>
          <p:cNvSpPr txBox="1"/>
          <p:nvPr/>
        </p:nvSpPr>
        <p:spPr>
          <a:xfrm>
            <a:off x="6816275" y="2212925"/>
            <a:ext cx="1828800" cy="18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Remove NAs</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Replace Outliers</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Create New Variables</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   Total arrival delay</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   Total departure delay</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Dummy Variables</a:t>
            </a:r>
            <a:endParaRPr sz="1300">
              <a:latin typeface="Lato"/>
              <a:ea typeface="Lato"/>
              <a:cs typeface="Lato"/>
              <a:sym typeface="Lato"/>
            </a:endParaRPr>
          </a:p>
        </p:txBody>
      </p:sp>
      <p:cxnSp>
        <p:nvCxnSpPr>
          <p:cNvPr id="399" name="Google Shape;399;p38"/>
          <p:cNvCxnSpPr/>
          <p:nvPr/>
        </p:nvCxnSpPr>
        <p:spPr>
          <a:xfrm>
            <a:off x="2402550" y="2509325"/>
            <a:ext cx="1680600" cy="225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00" name="Google Shape;400;p38"/>
          <p:cNvCxnSpPr/>
          <p:nvPr/>
        </p:nvCxnSpPr>
        <p:spPr>
          <a:xfrm>
            <a:off x="1827300" y="2272475"/>
            <a:ext cx="2256000" cy="2820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401" name="Google Shape;401;p38"/>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4"/>
              </a:rPr>
              <a:t>Return to Appendix</a:t>
            </a:r>
            <a:endParaRPr i="1">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39">
            <a:hlinkClick/>
          </p:cNvPr>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7" name="Google Shape;407;p39"/>
          <p:cNvSpPr txBox="1"/>
          <p:nvPr>
            <p:ph type="title"/>
          </p:nvPr>
        </p:nvSpPr>
        <p:spPr>
          <a:xfrm>
            <a:off x="631375" y="665100"/>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Data Variables</a:t>
            </a:r>
            <a:endParaRPr/>
          </a:p>
        </p:txBody>
      </p:sp>
      <p:sp>
        <p:nvSpPr>
          <p:cNvPr id="408" name="Google Shape;408;p39"/>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39"/>
          <p:cNvPicPr preferRelativeResize="0"/>
          <p:nvPr/>
        </p:nvPicPr>
        <p:blipFill>
          <a:blip r:embed="rId3">
            <a:alphaModFix/>
          </a:blip>
          <a:stretch>
            <a:fillRect/>
          </a:stretch>
        </p:blipFill>
        <p:spPr>
          <a:xfrm>
            <a:off x="261624" y="1808149"/>
            <a:ext cx="8596276" cy="1761300"/>
          </a:xfrm>
          <a:prstGeom prst="rect">
            <a:avLst/>
          </a:prstGeom>
          <a:noFill/>
          <a:ln>
            <a:noFill/>
          </a:ln>
        </p:spPr>
      </p:pic>
      <p:sp>
        <p:nvSpPr>
          <p:cNvPr id="410" name="Google Shape;410;p39"/>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4"/>
              </a:rPr>
              <a:t>Return to Appendix</a:t>
            </a:r>
            <a:endParaRPr i="1">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0"/>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40"/>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417" name="Google Shape;417;p40"/>
          <p:cNvSpPr txBox="1"/>
          <p:nvPr>
            <p:ph type="title"/>
          </p:nvPr>
        </p:nvSpPr>
        <p:spPr>
          <a:xfrm>
            <a:off x="742725" y="66967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Dealing with departure delay extreme values</a:t>
            </a:r>
            <a:endParaRPr/>
          </a:p>
        </p:txBody>
      </p:sp>
      <p:pic>
        <p:nvPicPr>
          <p:cNvPr id="418" name="Google Shape;418;p40"/>
          <p:cNvPicPr preferRelativeResize="0"/>
          <p:nvPr/>
        </p:nvPicPr>
        <p:blipFill>
          <a:blip r:embed="rId4">
            <a:alphaModFix/>
          </a:blip>
          <a:stretch>
            <a:fillRect/>
          </a:stretch>
        </p:blipFill>
        <p:spPr>
          <a:xfrm>
            <a:off x="4632853" y="1645125"/>
            <a:ext cx="4395825" cy="2312025"/>
          </a:xfrm>
          <a:prstGeom prst="rect">
            <a:avLst/>
          </a:prstGeom>
          <a:noFill/>
          <a:ln>
            <a:noFill/>
          </a:ln>
          <a:effectLst>
            <a:outerShdw blurRad="57150" rotWithShape="0" algn="bl" dir="5400000" dist="19050">
              <a:srgbClr val="000000">
                <a:alpha val="50000"/>
              </a:srgbClr>
            </a:outerShdw>
          </a:effectLst>
        </p:spPr>
      </p:pic>
      <p:pic>
        <p:nvPicPr>
          <p:cNvPr id="419" name="Google Shape;419;p40"/>
          <p:cNvPicPr preferRelativeResize="0"/>
          <p:nvPr/>
        </p:nvPicPr>
        <p:blipFill>
          <a:blip r:embed="rId5">
            <a:alphaModFix/>
          </a:blip>
          <a:stretch>
            <a:fillRect/>
          </a:stretch>
        </p:blipFill>
        <p:spPr>
          <a:xfrm>
            <a:off x="243950" y="1662950"/>
            <a:ext cx="4328052" cy="2276380"/>
          </a:xfrm>
          <a:prstGeom prst="rect">
            <a:avLst/>
          </a:prstGeom>
          <a:noFill/>
          <a:ln>
            <a:noFill/>
          </a:ln>
          <a:effectLst>
            <a:outerShdw blurRad="57150" rotWithShape="0" algn="bl" dir="5400000" dist="19050">
              <a:srgbClr val="000000">
                <a:alpha val="50000"/>
              </a:srgbClr>
            </a:outerShdw>
          </a:effectLst>
        </p:spPr>
      </p:pic>
      <p:sp>
        <p:nvSpPr>
          <p:cNvPr id="420" name="Google Shape;420;p40"/>
          <p:cNvSpPr txBox="1"/>
          <p:nvPr/>
        </p:nvSpPr>
        <p:spPr>
          <a:xfrm>
            <a:off x="243850" y="3955900"/>
            <a:ext cx="4328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Before dealing with extreme values</a:t>
            </a:r>
            <a:endParaRPr b="1">
              <a:latin typeface="Lato"/>
              <a:ea typeface="Lato"/>
              <a:cs typeface="Lato"/>
              <a:sym typeface="Lato"/>
            </a:endParaRPr>
          </a:p>
        </p:txBody>
      </p:sp>
      <p:sp>
        <p:nvSpPr>
          <p:cNvPr id="421" name="Google Shape;421;p40"/>
          <p:cNvSpPr txBox="1"/>
          <p:nvPr/>
        </p:nvSpPr>
        <p:spPr>
          <a:xfrm>
            <a:off x="4666713" y="3994613"/>
            <a:ext cx="4328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After </a:t>
            </a:r>
            <a:r>
              <a:rPr b="1" lang="en">
                <a:latin typeface="Lato"/>
                <a:ea typeface="Lato"/>
                <a:cs typeface="Lato"/>
                <a:sym typeface="Lato"/>
              </a:rPr>
              <a:t>dealing with extreme values</a:t>
            </a:r>
            <a:endParaRPr b="1">
              <a:latin typeface="Lato"/>
              <a:ea typeface="Lato"/>
              <a:cs typeface="Lato"/>
              <a:sym typeface="Lato"/>
            </a:endParaRPr>
          </a:p>
        </p:txBody>
      </p:sp>
      <p:sp>
        <p:nvSpPr>
          <p:cNvPr id="422" name="Google Shape;422;p40"/>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6"/>
              </a:rPr>
              <a:t>Return to Appendix</a:t>
            </a:r>
            <a:endParaRPr i="1">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1"/>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41"/>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429" name="Google Shape;429;p41"/>
          <p:cNvSpPr txBox="1"/>
          <p:nvPr>
            <p:ph type="title"/>
          </p:nvPr>
        </p:nvSpPr>
        <p:spPr>
          <a:xfrm>
            <a:off x="742725" y="66967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Dealing with arrival delay extreme values</a:t>
            </a:r>
            <a:endParaRPr/>
          </a:p>
        </p:txBody>
      </p:sp>
      <p:sp>
        <p:nvSpPr>
          <p:cNvPr id="430" name="Google Shape;430;p41"/>
          <p:cNvSpPr txBox="1"/>
          <p:nvPr/>
        </p:nvSpPr>
        <p:spPr>
          <a:xfrm>
            <a:off x="243850" y="3803500"/>
            <a:ext cx="4328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Before dealing with extreme values</a:t>
            </a:r>
            <a:endParaRPr b="1">
              <a:latin typeface="Lato"/>
              <a:ea typeface="Lato"/>
              <a:cs typeface="Lato"/>
              <a:sym typeface="Lato"/>
            </a:endParaRPr>
          </a:p>
        </p:txBody>
      </p:sp>
      <p:sp>
        <p:nvSpPr>
          <p:cNvPr id="431" name="Google Shape;431;p41"/>
          <p:cNvSpPr txBox="1"/>
          <p:nvPr/>
        </p:nvSpPr>
        <p:spPr>
          <a:xfrm>
            <a:off x="4666713" y="3766013"/>
            <a:ext cx="43281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After dealing with extreme values</a:t>
            </a:r>
            <a:endParaRPr b="1">
              <a:latin typeface="Lato"/>
              <a:ea typeface="Lato"/>
              <a:cs typeface="Lato"/>
              <a:sym typeface="Lato"/>
            </a:endParaRPr>
          </a:p>
        </p:txBody>
      </p:sp>
      <p:pic>
        <p:nvPicPr>
          <p:cNvPr id="432" name="Google Shape;432;p41"/>
          <p:cNvPicPr preferRelativeResize="0"/>
          <p:nvPr/>
        </p:nvPicPr>
        <p:blipFill>
          <a:blip r:embed="rId4">
            <a:alphaModFix/>
          </a:blip>
          <a:stretch>
            <a:fillRect/>
          </a:stretch>
        </p:blipFill>
        <p:spPr>
          <a:xfrm>
            <a:off x="4609662" y="1486438"/>
            <a:ext cx="4442216" cy="2336425"/>
          </a:xfrm>
          <a:prstGeom prst="rect">
            <a:avLst/>
          </a:prstGeom>
          <a:noFill/>
          <a:ln>
            <a:noFill/>
          </a:ln>
          <a:effectLst>
            <a:outerShdw blurRad="57150" rotWithShape="0" algn="bl" dir="5400000" dist="19050">
              <a:srgbClr val="000000">
                <a:alpha val="50000"/>
              </a:srgbClr>
            </a:outerShdw>
          </a:effectLst>
        </p:spPr>
      </p:pic>
      <p:pic>
        <p:nvPicPr>
          <p:cNvPr id="433" name="Google Shape;433;p41"/>
          <p:cNvPicPr preferRelativeResize="0"/>
          <p:nvPr/>
        </p:nvPicPr>
        <p:blipFill>
          <a:blip r:embed="rId5">
            <a:alphaModFix/>
          </a:blip>
          <a:stretch>
            <a:fillRect/>
          </a:stretch>
        </p:blipFill>
        <p:spPr>
          <a:xfrm>
            <a:off x="381000" y="1467075"/>
            <a:ext cx="4127528" cy="2336426"/>
          </a:xfrm>
          <a:prstGeom prst="rect">
            <a:avLst/>
          </a:prstGeom>
          <a:noFill/>
          <a:ln>
            <a:noFill/>
          </a:ln>
          <a:effectLst>
            <a:outerShdw blurRad="57150" rotWithShape="0" algn="bl" dir="5400000" dist="19050">
              <a:srgbClr val="000000">
                <a:alpha val="50000"/>
              </a:srgbClr>
            </a:outerShdw>
          </a:effectLst>
        </p:spPr>
      </p:pic>
      <p:sp>
        <p:nvSpPr>
          <p:cNvPr id="434" name="Google Shape;434;p41"/>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6"/>
              </a:rPr>
              <a:t>Return to Appendix</a:t>
            </a:r>
            <a:endParaRPr i="1">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02" name="Shape 102"/>
        <p:cNvGrpSpPr/>
        <p:nvPr/>
      </p:nvGrpSpPr>
      <p:grpSpPr>
        <a:xfrm>
          <a:off x="0" y="0"/>
          <a:ext cx="0" cy="0"/>
          <a:chOff x="0" y="0"/>
          <a:chExt cx="0" cy="0"/>
        </a:xfrm>
      </p:grpSpPr>
      <p:sp>
        <p:nvSpPr>
          <p:cNvPr id="103" name="Google Shape;103;p1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980000"/>
                </a:solidFill>
              </a:rPr>
              <a:t>20% of flights in the U.S were significantly delayed in 2019</a:t>
            </a:r>
            <a:endParaRPr b="1" sz="2200">
              <a:solidFill>
                <a:srgbClr val="980000"/>
              </a:solidFill>
            </a:endParaRPr>
          </a:p>
        </p:txBody>
      </p:sp>
      <p:pic>
        <p:nvPicPr>
          <p:cNvPr id="104" name="Google Shape;104;p15"/>
          <p:cNvPicPr preferRelativeResize="0"/>
          <p:nvPr/>
        </p:nvPicPr>
        <p:blipFill>
          <a:blip r:embed="rId3">
            <a:alphaModFix/>
          </a:blip>
          <a:stretch>
            <a:fillRect/>
          </a:stretch>
        </p:blipFill>
        <p:spPr>
          <a:xfrm>
            <a:off x="324125" y="282050"/>
            <a:ext cx="4114275" cy="2491925"/>
          </a:xfrm>
          <a:prstGeom prst="rect">
            <a:avLst/>
          </a:prstGeom>
          <a:noFill/>
          <a:ln>
            <a:noFill/>
          </a:ln>
          <a:effectLst>
            <a:outerShdw blurRad="342900" rotWithShape="0" algn="bl" dir="5400000" dist="66675">
              <a:srgbClr val="000000">
                <a:alpha val="50000"/>
              </a:srgbClr>
            </a:outerShdw>
          </a:effectLst>
        </p:spPr>
      </p:pic>
      <p:pic>
        <p:nvPicPr>
          <p:cNvPr id="105" name="Google Shape;105;p15"/>
          <p:cNvPicPr preferRelativeResize="0"/>
          <p:nvPr/>
        </p:nvPicPr>
        <p:blipFill>
          <a:blip r:embed="rId4">
            <a:alphaModFix/>
          </a:blip>
          <a:stretch>
            <a:fillRect/>
          </a:stretch>
        </p:blipFill>
        <p:spPr>
          <a:xfrm>
            <a:off x="4609025" y="282050"/>
            <a:ext cx="4423192" cy="2491925"/>
          </a:xfrm>
          <a:prstGeom prst="rect">
            <a:avLst/>
          </a:prstGeom>
          <a:noFill/>
          <a:ln>
            <a:noFill/>
          </a:ln>
          <a:effectLst>
            <a:outerShdw blurRad="428625" rotWithShape="0" algn="bl" dir="5400000" dist="66675">
              <a:srgbClr val="000000">
                <a:alpha val="50000"/>
              </a:srgbClr>
            </a:outerShdw>
          </a:effectLst>
        </p:spPr>
      </p:pic>
      <p:pic>
        <p:nvPicPr>
          <p:cNvPr id="106" name="Google Shape;106;p15"/>
          <p:cNvPicPr preferRelativeResize="0"/>
          <p:nvPr/>
        </p:nvPicPr>
        <p:blipFill>
          <a:blip r:embed="rId5">
            <a:alphaModFix/>
          </a:blip>
          <a:stretch>
            <a:fillRect/>
          </a:stretch>
        </p:blipFill>
        <p:spPr>
          <a:xfrm>
            <a:off x="2701263" y="1808425"/>
            <a:ext cx="4046275" cy="2400325"/>
          </a:xfrm>
          <a:prstGeom prst="rect">
            <a:avLst/>
          </a:prstGeom>
          <a:noFill/>
          <a:ln>
            <a:noFill/>
          </a:ln>
          <a:effectLst>
            <a:outerShdw blurRad="128588" rotWithShape="0" algn="bl" dir="2820000" dist="47625">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2"/>
          <p:cNvSpPr txBox="1"/>
          <p:nvPr>
            <p:ph idx="1" type="body"/>
          </p:nvPr>
        </p:nvSpPr>
        <p:spPr>
          <a:xfrm>
            <a:off x="6388000" y="1434075"/>
            <a:ext cx="2156700" cy="29742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For major domestic airlines, Allegiant has the highest delay rates. </a:t>
            </a:r>
            <a:endParaRPr/>
          </a:p>
          <a:p>
            <a:pPr indent="0" lvl="0" marL="0" rtl="0" algn="ctr">
              <a:spcBef>
                <a:spcPts val="1600"/>
              </a:spcBef>
              <a:spcAft>
                <a:spcPts val="1600"/>
              </a:spcAft>
              <a:buNone/>
            </a:pPr>
            <a:r>
              <a:rPr lang="en"/>
              <a:t>Delta airline has the lowest delay rates among the major domestic airlines in 2019. </a:t>
            </a:r>
            <a:endParaRPr/>
          </a:p>
        </p:txBody>
      </p:sp>
      <p:sp>
        <p:nvSpPr>
          <p:cNvPr id="440" name="Google Shape;440;p42"/>
          <p:cNvSpPr txBox="1"/>
          <p:nvPr>
            <p:ph type="title"/>
          </p:nvPr>
        </p:nvSpPr>
        <p:spPr>
          <a:xfrm>
            <a:off x="710925" y="60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 Rankings</a:t>
            </a:r>
            <a:endParaRPr/>
          </a:p>
        </p:txBody>
      </p:sp>
      <p:sp>
        <p:nvSpPr>
          <p:cNvPr id="441" name="Google Shape;441;p42"/>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42"/>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pic>
        <p:nvPicPr>
          <p:cNvPr id="443" name="Google Shape;443;p42"/>
          <p:cNvPicPr preferRelativeResize="0"/>
          <p:nvPr/>
        </p:nvPicPr>
        <p:blipFill rotWithShape="1">
          <a:blip r:embed="rId4">
            <a:alphaModFix/>
          </a:blip>
          <a:srcRect b="0" l="20274" r="0" t="0"/>
          <a:stretch/>
        </p:blipFill>
        <p:spPr>
          <a:xfrm>
            <a:off x="794550" y="1434075"/>
            <a:ext cx="5214899" cy="2799125"/>
          </a:xfrm>
          <a:prstGeom prst="rect">
            <a:avLst/>
          </a:prstGeom>
          <a:noFill/>
          <a:ln>
            <a:noFill/>
          </a:ln>
        </p:spPr>
      </p:pic>
      <p:sp>
        <p:nvSpPr>
          <p:cNvPr id="444" name="Google Shape;444;p42"/>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5"/>
              </a:rPr>
              <a:t>Return to Appendix</a:t>
            </a:r>
            <a:endParaRPr i="1">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3"/>
          <p:cNvSpPr txBox="1"/>
          <p:nvPr>
            <p:ph idx="1" type="body"/>
          </p:nvPr>
        </p:nvSpPr>
        <p:spPr>
          <a:xfrm>
            <a:off x="6606725" y="1216325"/>
            <a:ext cx="1811400" cy="3771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 2019, the number of delays for the top 3 domestic airlines increase as time goes by and then falls down in September. </a:t>
            </a:r>
            <a:endParaRPr/>
          </a:p>
          <a:p>
            <a:pPr indent="0" lvl="0" marL="0" rtl="0" algn="ctr">
              <a:spcBef>
                <a:spcPts val="1600"/>
              </a:spcBef>
              <a:spcAft>
                <a:spcPts val="0"/>
              </a:spcAft>
              <a:buNone/>
            </a:pPr>
            <a:r>
              <a:rPr lang="en"/>
              <a:t>For the top 10 busi</a:t>
            </a:r>
            <a:r>
              <a:rPr lang="en"/>
              <a:t>est airports in 2019, delay rates were at least 15% of the flights for all the airports. </a:t>
            </a:r>
            <a:endParaRPr/>
          </a:p>
          <a:p>
            <a:pPr indent="0" lvl="0" marL="0" rtl="0" algn="ctr">
              <a:spcBef>
                <a:spcPts val="1600"/>
              </a:spcBef>
              <a:spcAft>
                <a:spcPts val="1600"/>
              </a:spcAft>
              <a:buNone/>
            </a:pPr>
            <a:r>
              <a:t/>
            </a:r>
            <a:endParaRPr/>
          </a:p>
        </p:txBody>
      </p:sp>
      <p:sp>
        <p:nvSpPr>
          <p:cNvPr id="450" name="Google Shape;450;p43"/>
          <p:cNvSpPr txBox="1"/>
          <p:nvPr>
            <p:ph type="title"/>
          </p:nvPr>
        </p:nvSpPr>
        <p:spPr>
          <a:xfrm>
            <a:off x="710925" y="60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 General     </a:t>
            </a:r>
            <a:endParaRPr/>
          </a:p>
        </p:txBody>
      </p:sp>
      <p:sp>
        <p:nvSpPr>
          <p:cNvPr id="451" name="Google Shape;451;p43"/>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43"/>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pic>
        <p:nvPicPr>
          <p:cNvPr id="453" name="Google Shape;453;p43"/>
          <p:cNvPicPr preferRelativeResize="0"/>
          <p:nvPr/>
        </p:nvPicPr>
        <p:blipFill>
          <a:blip r:embed="rId4">
            <a:alphaModFix/>
          </a:blip>
          <a:stretch>
            <a:fillRect/>
          </a:stretch>
        </p:blipFill>
        <p:spPr>
          <a:xfrm>
            <a:off x="710925" y="1216325"/>
            <a:ext cx="5682826" cy="3771975"/>
          </a:xfrm>
          <a:prstGeom prst="rect">
            <a:avLst/>
          </a:prstGeom>
          <a:noFill/>
          <a:ln cap="flat" cmpd="sng" w="9525">
            <a:solidFill>
              <a:schemeClr val="dk2"/>
            </a:solidFill>
            <a:prstDash val="solid"/>
            <a:round/>
            <a:headEnd len="sm" w="sm" type="none"/>
            <a:tailEnd len="sm" w="sm" type="none"/>
          </a:ln>
        </p:spPr>
      </p:pic>
      <p:sp>
        <p:nvSpPr>
          <p:cNvPr id="454" name="Google Shape;454;p43"/>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5"/>
              </a:rPr>
              <a:t>Return to Appendix</a:t>
            </a:r>
            <a:endParaRPr i="1">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44">
            <a:hlinkClick/>
          </p:cNvPr>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60" name="Google Shape;460;p44"/>
          <p:cNvSpPr txBox="1"/>
          <p:nvPr>
            <p:ph type="title"/>
          </p:nvPr>
        </p:nvSpPr>
        <p:spPr>
          <a:xfrm>
            <a:off x="776600" y="634300"/>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Linear Regression Departure Delay (RMSE =26.27 )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a:p>
        </p:txBody>
      </p:sp>
      <p:sp>
        <p:nvSpPr>
          <p:cNvPr id="461" name="Google Shape;461;p44"/>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62" name="Google Shape;462;p44"/>
          <p:cNvGraphicFramePr/>
          <p:nvPr/>
        </p:nvGraphicFramePr>
        <p:xfrm>
          <a:off x="776600" y="1423350"/>
          <a:ext cx="3000000" cy="3000000"/>
        </p:xfrm>
        <a:graphic>
          <a:graphicData uri="http://schemas.openxmlformats.org/drawingml/2006/table">
            <a:tbl>
              <a:tblPr>
                <a:noFill/>
                <a:tableStyleId>{8E716724-B099-4C57-86FC-52A99E73CD6C}</a:tableStyleId>
              </a:tblPr>
              <a:tblGrid>
                <a:gridCol w="2574525"/>
                <a:gridCol w="1268775"/>
              </a:tblGrid>
              <a:tr h="414575">
                <a:tc>
                  <a:txBody>
                    <a:bodyPr/>
                    <a:lstStyle/>
                    <a:p>
                      <a:pPr indent="0" lvl="0" marL="0" rtl="0" algn="l">
                        <a:spcBef>
                          <a:spcPts val="0"/>
                        </a:spcBef>
                        <a:spcAft>
                          <a:spcPts val="0"/>
                        </a:spcAft>
                        <a:buNone/>
                      </a:pPr>
                      <a:r>
                        <a:rPr b="1" lang="en"/>
                        <a:t>Top 5 Positive Variables</a:t>
                      </a:r>
                      <a:endParaRPr b="1"/>
                    </a:p>
                  </a:txBody>
                  <a:tcPr marT="91425" marB="91425" marR="91425" marL="91425" anchor="ctr">
                    <a:solidFill>
                      <a:srgbClr val="F3F3F3"/>
                    </a:solidFill>
                  </a:tcPr>
                </a:tc>
                <a:tc>
                  <a:txBody>
                    <a:bodyPr/>
                    <a:lstStyle/>
                    <a:p>
                      <a:pPr indent="0" lvl="0" marL="0" rtl="0" algn="l">
                        <a:spcBef>
                          <a:spcPts val="0"/>
                        </a:spcBef>
                        <a:spcAft>
                          <a:spcPts val="0"/>
                        </a:spcAft>
                        <a:buNone/>
                      </a:pPr>
                      <a:r>
                        <a:rPr b="1" lang="en"/>
                        <a:t>Estimate</a:t>
                      </a:r>
                      <a:endParaRPr b="1"/>
                    </a:p>
                  </a:txBody>
                  <a:tcPr marT="91425" marB="91425" marR="91425" marL="91425" anchor="ctr">
                    <a:solidFill>
                      <a:srgbClr val="F3F3F3"/>
                    </a:solidFill>
                  </a:tcPr>
                </a:tc>
              </a:tr>
              <a:tr h="341325">
                <a:tc>
                  <a:txBody>
                    <a:bodyPr/>
                    <a:lstStyle/>
                    <a:p>
                      <a:pPr indent="0" lvl="0" marL="0" rtl="0" algn="l">
                        <a:spcBef>
                          <a:spcPts val="0"/>
                        </a:spcBef>
                        <a:spcAft>
                          <a:spcPts val="0"/>
                        </a:spcAft>
                        <a:buNone/>
                      </a:pPr>
                      <a:r>
                        <a:rPr lang="en"/>
                        <a:t>dest_GJT</a:t>
                      </a:r>
                      <a:endParaRPr/>
                    </a:p>
                  </a:txBody>
                  <a:tcPr marT="91425" marB="91425" marR="91425" marL="91425"/>
                </a:tc>
                <a:tc>
                  <a:txBody>
                    <a:bodyPr/>
                    <a:lstStyle/>
                    <a:p>
                      <a:pPr indent="0" lvl="0" marL="0" rtl="0" algn="l">
                        <a:spcBef>
                          <a:spcPts val="0"/>
                        </a:spcBef>
                        <a:spcAft>
                          <a:spcPts val="0"/>
                        </a:spcAft>
                        <a:buNone/>
                      </a:pPr>
                      <a:r>
                        <a:rPr lang="en"/>
                        <a:t>32.46</a:t>
                      </a:r>
                      <a:endParaRPr/>
                    </a:p>
                  </a:txBody>
                  <a:tcPr marT="91425" marB="91425" marR="91425" marL="91425"/>
                </a:tc>
              </a:tr>
              <a:tr h="303325">
                <a:tc>
                  <a:txBody>
                    <a:bodyPr/>
                    <a:lstStyle/>
                    <a:p>
                      <a:pPr indent="0" lvl="0" marL="0" rtl="0" algn="l">
                        <a:spcBef>
                          <a:spcPts val="0"/>
                        </a:spcBef>
                        <a:spcAft>
                          <a:spcPts val="0"/>
                        </a:spcAft>
                        <a:buNone/>
                      </a:pPr>
                      <a:r>
                        <a:rPr lang="en"/>
                        <a:t>dest_ABE</a:t>
                      </a:r>
                      <a:endParaRPr/>
                    </a:p>
                  </a:txBody>
                  <a:tcPr marT="91425" marB="91425" marR="91425" marL="91425"/>
                </a:tc>
                <a:tc>
                  <a:txBody>
                    <a:bodyPr/>
                    <a:lstStyle/>
                    <a:p>
                      <a:pPr indent="0" lvl="0" marL="0" rtl="0" algn="l">
                        <a:spcBef>
                          <a:spcPts val="0"/>
                        </a:spcBef>
                        <a:spcAft>
                          <a:spcPts val="0"/>
                        </a:spcAft>
                        <a:buNone/>
                      </a:pPr>
                      <a:r>
                        <a:rPr lang="en"/>
                        <a:t>16.81</a:t>
                      </a:r>
                      <a:endParaRPr/>
                    </a:p>
                  </a:txBody>
                  <a:tcPr marT="91425" marB="91425" marR="91425" marL="91425"/>
                </a:tc>
              </a:tr>
              <a:tr h="303325">
                <a:tc>
                  <a:txBody>
                    <a:bodyPr/>
                    <a:lstStyle/>
                    <a:p>
                      <a:pPr indent="0" lvl="0" marL="0" rtl="0" algn="l">
                        <a:spcBef>
                          <a:spcPts val="0"/>
                        </a:spcBef>
                        <a:spcAft>
                          <a:spcPts val="0"/>
                        </a:spcAft>
                        <a:buNone/>
                      </a:pPr>
                      <a:r>
                        <a:rPr lang="en"/>
                        <a:t>origin_JFK</a:t>
                      </a:r>
                      <a:endParaRPr/>
                    </a:p>
                  </a:txBody>
                  <a:tcPr marT="91425" marB="91425" marR="91425" marL="91425"/>
                </a:tc>
                <a:tc>
                  <a:txBody>
                    <a:bodyPr/>
                    <a:lstStyle/>
                    <a:p>
                      <a:pPr indent="0" lvl="0" marL="0" rtl="0" algn="l">
                        <a:spcBef>
                          <a:spcPts val="0"/>
                        </a:spcBef>
                        <a:spcAft>
                          <a:spcPts val="0"/>
                        </a:spcAft>
                        <a:buNone/>
                      </a:pPr>
                      <a:r>
                        <a:rPr lang="en"/>
                        <a:t>15.14</a:t>
                      </a:r>
                      <a:endParaRPr/>
                    </a:p>
                  </a:txBody>
                  <a:tcPr marT="91425" marB="91425" marR="91425" marL="91425"/>
                </a:tc>
              </a:tr>
              <a:tr h="389225">
                <a:tc>
                  <a:txBody>
                    <a:bodyPr/>
                    <a:lstStyle/>
                    <a:p>
                      <a:pPr indent="0" lvl="0" marL="0" rtl="0" algn="l">
                        <a:spcBef>
                          <a:spcPts val="0"/>
                        </a:spcBef>
                        <a:spcAft>
                          <a:spcPts val="0"/>
                        </a:spcAft>
                        <a:buNone/>
                      </a:pPr>
                      <a:r>
                        <a:rPr lang="en"/>
                        <a:t>origin_LGA</a:t>
                      </a:r>
                      <a:endParaRPr/>
                    </a:p>
                  </a:txBody>
                  <a:tcPr marT="91425" marB="91425" marR="91425" marL="91425"/>
                </a:tc>
                <a:tc>
                  <a:txBody>
                    <a:bodyPr/>
                    <a:lstStyle/>
                    <a:p>
                      <a:pPr indent="0" lvl="0" marL="0" rtl="0" algn="l">
                        <a:spcBef>
                          <a:spcPts val="0"/>
                        </a:spcBef>
                        <a:spcAft>
                          <a:spcPts val="0"/>
                        </a:spcAft>
                        <a:buNone/>
                      </a:pPr>
                      <a:r>
                        <a:rPr lang="en"/>
                        <a:t>14.89</a:t>
                      </a:r>
                      <a:endParaRPr/>
                    </a:p>
                  </a:txBody>
                  <a:tcPr marT="91425" marB="91425" marR="91425" marL="91425"/>
                </a:tc>
              </a:tr>
              <a:tr h="355050">
                <a:tc>
                  <a:txBody>
                    <a:bodyPr/>
                    <a:lstStyle/>
                    <a:p>
                      <a:pPr indent="0" lvl="0" marL="0" rtl="0" algn="l">
                        <a:spcBef>
                          <a:spcPts val="0"/>
                        </a:spcBef>
                        <a:spcAft>
                          <a:spcPts val="0"/>
                        </a:spcAft>
                        <a:buNone/>
                      </a:pPr>
                      <a:r>
                        <a:rPr lang="en"/>
                        <a:t>dest_SFB</a:t>
                      </a:r>
                      <a:endParaRPr/>
                    </a:p>
                  </a:txBody>
                  <a:tcPr marT="91425" marB="91425" marR="91425" marL="91425"/>
                </a:tc>
                <a:tc>
                  <a:txBody>
                    <a:bodyPr/>
                    <a:lstStyle/>
                    <a:p>
                      <a:pPr indent="0" lvl="0" marL="0" rtl="0" algn="l">
                        <a:spcBef>
                          <a:spcPts val="0"/>
                        </a:spcBef>
                        <a:spcAft>
                          <a:spcPts val="0"/>
                        </a:spcAft>
                        <a:buNone/>
                      </a:pPr>
                      <a:r>
                        <a:rPr lang="en"/>
                        <a:t>13.05</a:t>
                      </a:r>
                      <a:endParaRPr/>
                    </a:p>
                  </a:txBody>
                  <a:tcPr marT="91425" marB="91425" marR="91425" marL="91425"/>
                </a:tc>
              </a:tr>
            </a:tbl>
          </a:graphicData>
        </a:graphic>
      </p:graphicFrame>
      <p:graphicFrame>
        <p:nvGraphicFramePr>
          <p:cNvPr id="463" name="Google Shape;463;p44"/>
          <p:cNvGraphicFramePr/>
          <p:nvPr/>
        </p:nvGraphicFramePr>
        <p:xfrm>
          <a:off x="4836350" y="1423350"/>
          <a:ext cx="3000000" cy="3000000"/>
        </p:xfrm>
        <a:graphic>
          <a:graphicData uri="http://schemas.openxmlformats.org/drawingml/2006/table">
            <a:tbl>
              <a:tblPr>
                <a:noFill/>
                <a:tableStyleId>{8E716724-B099-4C57-86FC-52A99E73CD6C}</a:tableStyleId>
              </a:tblPr>
              <a:tblGrid>
                <a:gridCol w="2574525"/>
                <a:gridCol w="1268775"/>
              </a:tblGrid>
              <a:tr h="397950">
                <a:tc>
                  <a:txBody>
                    <a:bodyPr/>
                    <a:lstStyle/>
                    <a:p>
                      <a:pPr indent="0" lvl="0" marL="0" rtl="0" algn="l">
                        <a:spcBef>
                          <a:spcPts val="0"/>
                        </a:spcBef>
                        <a:spcAft>
                          <a:spcPts val="0"/>
                        </a:spcAft>
                        <a:buNone/>
                      </a:pPr>
                      <a:r>
                        <a:rPr b="1" lang="en"/>
                        <a:t>Top 5 Negative Variables</a:t>
                      </a:r>
                      <a:endParaRPr b="1"/>
                    </a:p>
                  </a:txBody>
                  <a:tcPr marT="91425" marB="91425" marR="91425" marL="91425" anchor="ctr">
                    <a:solidFill>
                      <a:srgbClr val="F3F3F3"/>
                    </a:solidFill>
                  </a:tcPr>
                </a:tc>
                <a:tc>
                  <a:txBody>
                    <a:bodyPr/>
                    <a:lstStyle/>
                    <a:p>
                      <a:pPr indent="0" lvl="0" marL="0" rtl="0" algn="l">
                        <a:spcBef>
                          <a:spcPts val="0"/>
                        </a:spcBef>
                        <a:spcAft>
                          <a:spcPts val="0"/>
                        </a:spcAft>
                        <a:buNone/>
                      </a:pPr>
                      <a:r>
                        <a:rPr b="1" lang="en"/>
                        <a:t>Estimate</a:t>
                      </a:r>
                      <a:endParaRPr b="1"/>
                    </a:p>
                  </a:txBody>
                  <a:tcPr marT="91425" marB="91425" marR="91425" marL="91425" anchor="ctr">
                    <a:solidFill>
                      <a:srgbClr val="F3F3F3"/>
                    </a:solidFill>
                  </a:tcPr>
                </a:tc>
              </a:tr>
              <a:tr h="399525">
                <a:tc>
                  <a:txBody>
                    <a:bodyPr/>
                    <a:lstStyle/>
                    <a:p>
                      <a:pPr indent="0" lvl="0" marL="0" rtl="0" algn="l">
                        <a:spcBef>
                          <a:spcPts val="0"/>
                        </a:spcBef>
                        <a:spcAft>
                          <a:spcPts val="0"/>
                        </a:spcAft>
                        <a:buNone/>
                      </a:pPr>
                      <a:r>
                        <a:rPr lang="en"/>
                        <a:t>origin_ORH</a:t>
                      </a:r>
                      <a:endParaRPr/>
                    </a:p>
                  </a:txBody>
                  <a:tcPr marT="91425" marB="91425" marR="91425" marL="91425"/>
                </a:tc>
                <a:tc>
                  <a:txBody>
                    <a:bodyPr/>
                    <a:lstStyle/>
                    <a:p>
                      <a:pPr indent="0" lvl="0" marL="0" rtl="0" algn="l">
                        <a:spcBef>
                          <a:spcPts val="0"/>
                        </a:spcBef>
                        <a:spcAft>
                          <a:spcPts val="0"/>
                        </a:spcAft>
                        <a:buNone/>
                      </a:pPr>
                      <a:r>
                        <a:rPr lang="en"/>
                        <a:t>-13.12</a:t>
                      </a:r>
                      <a:endParaRPr/>
                    </a:p>
                  </a:txBody>
                  <a:tcPr marT="91425" marB="91425" marR="91425" marL="91425"/>
                </a:tc>
              </a:tr>
              <a:tr h="399525">
                <a:tc>
                  <a:txBody>
                    <a:bodyPr/>
                    <a:lstStyle/>
                    <a:p>
                      <a:pPr indent="0" lvl="0" marL="0" rtl="0" algn="l">
                        <a:spcBef>
                          <a:spcPts val="0"/>
                        </a:spcBef>
                        <a:spcAft>
                          <a:spcPts val="0"/>
                        </a:spcAft>
                        <a:buNone/>
                      </a:pPr>
                      <a:r>
                        <a:rPr lang="en"/>
                        <a:t>origin_LBB</a:t>
                      </a:r>
                      <a:endParaRPr/>
                    </a:p>
                  </a:txBody>
                  <a:tcPr marT="91425" marB="91425" marR="91425" marL="91425"/>
                </a:tc>
                <a:tc>
                  <a:txBody>
                    <a:bodyPr/>
                    <a:lstStyle/>
                    <a:p>
                      <a:pPr indent="0" lvl="0" marL="0" rtl="0" algn="l">
                        <a:spcBef>
                          <a:spcPts val="0"/>
                        </a:spcBef>
                        <a:spcAft>
                          <a:spcPts val="0"/>
                        </a:spcAft>
                        <a:buNone/>
                      </a:pPr>
                      <a:r>
                        <a:rPr lang="en"/>
                        <a:t>-8.09</a:t>
                      </a:r>
                      <a:endParaRPr/>
                    </a:p>
                  </a:txBody>
                  <a:tcPr marT="91425" marB="91425" marR="91425" marL="91425"/>
                </a:tc>
              </a:tr>
              <a:tr h="399525">
                <a:tc>
                  <a:txBody>
                    <a:bodyPr/>
                    <a:lstStyle/>
                    <a:p>
                      <a:pPr indent="0" lvl="0" marL="0" rtl="0" algn="l">
                        <a:spcBef>
                          <a:spcPts val="0"/>
                        </a:spcBef>
                        <a:spcAft>
                          <a:spcPts val="0"/>
                        </a:spcAft>
                        <a:buNone/>
                      </a:pPr>
                      <a:r>
                        <a:rPr lang="en"/>
                        <a:t>origin_BIL</a:t>
                      </a:r>
                      <a:endParaRPr/>
                    </a:p>
                  </a:txBody>
                  <a:tcPr marT="91425" marB="91425" marR="91425" marL="91425"/>
                </a:tc>
                <a:tc>
                  <a:txBody>
                    <a:bodyPr/>
                    <a:lstStyle/>
                    <a:p>
                      <a:pPr indent="0" lvl="0" marL="0" rtl="0" algn="l">
                        <a:spcBef>
                          <a:spcPts val="0"/>
                        </a:spcBef>
                        <a:spcAft>
                          <a:spcPts val="0"/>
                        </a:spcAft>
                        <a:buNone/>
                      </a:pPr>
                      <a:r>
                        <a:rPr lang="en"/>
                        <a:t>-7.64</a:t>
                      </a:r>
                      <a:endParaRPr/>
                    </a:p>
                  </a:txBody>
                  <a:tcPr marT="91425" marB="91425" marR="91425" marL="91425"/>
                </a:tc>
              </a:tr>
              <a:tr h="399525">
                <a:tc>
                  <a:txBody>
                    <a:bodyPr/>
                    <a:lstStyle/>
                    <a:p>
                      <a:pPr indent="0" lvl="0" marL="0" rtl="0" algn="l">
                        <a:spcBef>
                          <a:spcPts val="0"/>
                        </a:spcBef>
                        <a:spcAft>
                          <a:spcPts val="0"/>
                        </a:spcAft>
                        <a:buNone/>
                      </a:pPr>
                      <a:r>
                        <a:rPr lang="en"/>
                        <a:t>origin_FNT</a:t>
                      </a:r>
                      <a:endParaRPr/>
                    </a:p>
                  </a:txBody>
                  <a:tcPr marT="91425" marB="91425" marR="91425" marL="91425"/>
                </a:tc>
                <a:tc>
                  <a:txBody>
                    <a:bodyPr/>
                    <a:lstStyle/>
                    <a:p>
                      <a:pPr indent="0" lvl="0" marL="0" rtl="0" algn="l">
                        <a:spcBef>
                          <a:spcPts val="0"/>
                        </a:spcBef>
                        <a:spcAft>
                          <a:spcPts val="0"/>
                        </a:spcAft>
                        <a:buNone/>
                      </a:pPr>
                      <a:r>
                        <a:rPr lang="en"/>
                        <a:t>-7.64</a:t>
                      </a:r>
                      <a:endParaRPr/>
                    </a:p>
                  </a:txBody>
                  <a:tcPr marT="91425" marB="91425" marR="91425" marL="91425"/>
                </a:tc>
              </a:tr>
              <a:tr h="399525">
                <a:tc>
                  <a:txBody>
                    <a:bodyPr/>
                    <a:lstStyle/>
                    <a:p>
                      <a:pPr indent="0" lvl="0" marL="0" rtl="0" algn="l">
                        <a:spcBef>
                          <a:spcPts val="0"/>
                        </a:spcBef>
                        <a:spcAft>
                          <a:spcPts val="0"/>
                        </a:spcAft>
                        <a:buNone/>
                      </a:pPr>
                      <a:r>
                        <a:rPr lang="en"/>
                        <a:t>origin_ROC</a:t>
                      </a:r>
                      <a:endParaRPr/>
                    </a:p>
                  </a:txBody>
                  <a:tcPr marT="91425" marB="91425" marR="91425" marL="91425"/>
                </a:tc>
                <a:tc>
                  <a:txBody>
                    <a:bodyPr/>
                    <a:lstStyle/>
                    <a:p>
                      <a:pPr indent="0" lvl="0" marL="0" rtl="0" algn="l">
                        <a:spcBef>
                          <a:spcPts val="0"/>
                        </a:spcBef>
                        <a:spcAft>
                          <a:spcPts val="0"/>
                        </a:spcAft>
                        <a:buNone/>
                      </a:pPr>
                      <a:r>
                        <a:rPr lang="en"/>
                        <a:t>-6.61</a:t>
                      </a:r>
                      <a:endParaRPr/>
                    </a:p>
                  </a:txBody>
                  <a:tcPr marT="91425" marB="91425" marR="91425" marL="91425"/>
                </a:tc>
              </a:tr>
            </a:tbl>
          </a:graphicData>
        </a:graphic>
      </p:graphicFrame>
      <p:pic>
        <p:nvPicPr>
          <p:cNvPr id="464" name="Google Shape;464;p44"/>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465" name="Google Shape;465;p44"/>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4"/>
              </a:rPr>
              <a:t>Return to Appendix</a:t>
            </a:r>
            <a:endParaRPr i="1">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5">
            <a:hlinkClick/>
          </p:cNvPr>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71" name="Google Shape;471;p45"/>
          <p:cNvSpPr txBox="1"/>
          <p:nvPr>
            <p:ph type="title"/>
          </p:nvPr>
        </p:nvSpPr>
        <p:spPr>
          <a:xfrm>
            <a:off x="776600" y="634300"/>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Linear Regression Arrival Delay (RMSE = 14.60 )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a:p>
        </p:txBody>
      </p:sp>
      <p:sp>
        <p:nvSpPr>
          <p:cNvPr id="472" name="Google Shape;472;p45"/>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73" name="Google Shape;473;p45"/>
          <p:cNvGraphicFramePr/>
          <p:nvPr/>
        </p:nvGraphicFramePr>
        <p:xfrm>
          <a:off x="776600" y="1423350"/>
          <a:ext cx="3000000" cy="3000000"/>
        </p:xfrm>
        <a:graphic>
          <a:graphicData uri="http://schemas.openxmlformats.org/drawingml/2006/table">
            <a:tbl>
              <a:tblPr>
                <a:noFill/>
                <a:tableStyleId>{8E716724-B099-4C57-86FC-52A99E73CD6C}</a:tableStyleId>
              </a:tblPr>
              <a:tblGrid>
                <a:gridCol w="2574525"/>
                <a:gridCol w="1268775"/>
              </a:tblGrid>
              <a:tr h="414575">
                <a:tc>
                  <a:txBody>
                    <a:bodyPr/>
                    <a:lstStyle/>
                    <a:p>
                      <a:pPr indent="0" lvl="0" marL="0" rtl="0" algn="l">
                        <a:spcBef>
                          <a:spcPts val="0"/>
                        </a:spcBef>
                        <a:spcAft>
                          <a:spcPts val="0"/>
                        </a:spcAft>
                        <a:buNone/>
                      </a:pPr>
                      <a:r>
                        <a:rPr b="1" lang="en"/>
                        <a:t>Top 5 Positive Variables</a:t>
                      </a:r>
                      <a:endParaRPr b="1"/>
                    </a:p>
                  </a:txBody>
                  <a:tcPr marT="91425" marB="91425" marR="91425" marL="91425" anchor="ctr">
                    <a:solidFill>
                      <a:srgbClr val="F3F3F3"/>
                    </a:solidFill>
                  </a:tcPr>
                </a:tc>
                <a:tc>
                  <a:txBody>
                    <a:bodyPr/>
                    <a:lstStyle/>
                    <a:p>
                      <a:pPr indent="0" lvl="0" marL="0" rtl="0" algn="l">
                        <a:spcBef>
                          <a:spcPts val="0"/>
                        </a:spcBef>
                        <a:spcAft>
                          <a:spcPts val="0"/>
                        </a:spcAft>
                        <a:buNone/>
                      </a:pPr>
                      <a:r>
                        <a:rPr b="1" lang="en"/>
                        <a:t>Estimate</a:t>
                      </a:r>
                      <a:endParaRPr b="1"/>
                    </a:p>
                  </a:txBody>
                  <a:tcPr marT="91425" marB="91425" marR="91425" marL="91425" anchor="ctr">
                    <a:solidFill>
                      <a:srgbClr val="F3F3F3"/>
                    </a:solidFill>
                  </a:tcPr>
                </a:tc>
              </a:tr>
              <a:tr h="341325">
                <a:tc>
                  <a:txBody>
                    <a:bodyPr/>
                    <a:lstStyle/>
                    <a:p>
                      <a:pPr indent="0" lvl="0" marL="0" rtl="0" algn="l">
                        <a:spcBef>
                          <a:spcPts val="0"/>
                        </a:spcBef>
                        <a:spcAft>
                          <a:spcPts val="0"/>
                        </a:spcAft>
                        <a:buNone/>
                      </a:pPr>
                      <a:r>
                        <a:rPr lang="en"/>
                        <a:t>dest_BQN</a:t>
                      </a:r>
                      <a:endParaRPr/>
                    </a:p>
                  </a:txBody>
                  <a:tcPr marT="91425" marB="91425" marR="91425" marL="91425"/>
                </a:tc>
                <a:tc>
                  <a:txBody>
                    <a:bodyPr/>
                    <a:lstStyle/>
                    <a:p>
                      <a:pPr indent="0" lvl="0" marL="0" rtl="0" algn="l">
                        <a:spcBef>
                          <a:spcPts val="0"/>
                        </a:spcBef>
                        <a:spcAft>
                          <a:spcPts val="0"/>
                        </a:spcAft>
                        <a:buNone/>
                      </a:pPr>
                      <a:r>
                        <a:rPr lang="en"/>
                        <a:t>11.34</a:t>
                      </a:r>
                      <a:endParaRPr/>
                    </a:p>
                  </a:txBody>
                  <a:tcPr marT="91425" marB="91425" marR="91425" marL="91425"/>
                </a:tc>
              </a:tr>
              <a:tr h="303325">
                <a:tc>
                  <a:txBody>
                    <a:bodyPr/>
                    <a:lstStyle/>
                    <a:p>
                      <a:pPr indent="0" lvl="0" marL="0" rtl="0" algn="l">
                        <a:spcBef>
                          <a:spcPts val="0"/>
                        </a:spcBef>
                        <a:spcAft>
                          <a:spcPts val="0"/>
                        </a:spcAft>
                        <a:buNone/>
                      </a:pPr>
                      <a:r>
                        <a:rPr lang="en"/>
                        <a:t>origin_EYW</a:t>
                      </a:r>
                      <a:endParaRPr/>
                    </a:p>
                  </a:txBody>
                  <a:tcPr marT="91425" marB="91425" marR="91425" marL="91425"/>
                </a:tc>
                <a:tc>
                  <a:txBody>
                    <a:bodyPr/>
                    <a:lstStyle/>
                    <a:p>
                      <a:pPr indent="0" lvl="0" marL="0" rtl="0" algn="l">
                        <a:spcBef>
                          <a:spcPts val="0"/>
                        </a:spcBef>
                        <a:spcAft>
                          <a:spcPts val="0"/>
                        </a:spcAft>
                        <a:buNone/>
                      </a:pPr>
                      <a:r>
                        <a:rPr lang="en"/>
                        <a:t>9.14</a:t>
                      </a:r>
                      <a:endParaRPr/>
                    </a:p>
                  </a:txBody>
                  <a:tcPr marT="91425" marB="91425" marR="91425" marL="91425"/>
                </a:tc>
              </a:tr>
              <a:tr h="389225">
                <a:tc>
                  <a:txBody>
                    <a:bodyPr/>
                    <a:lstStyle/>
                    <a:p>
                      <a:pPr indent="0" lvl="0" marL="0" rtl="0" algn="l">
                        <a:spcBef>
                          <a:spcPts val="0"/>
                        </a:spcBef>
                        <a:spcAft>
                          <a:spcPts val="0"/>
                        </a:spcAft>
                        <a:buNone/>
                      </a:pPr>
                      <a:r>
                        <a:rPr lang="en"/>
                        <a:t>dest_ORD</a:t>
                      </a:r>
                      <a:endParaRPr/>
                    </a:p>
                  </a:txBody>
                  <a:tcPr marT="91425" marB="91425" marR="91425" marL="91425"/>
                </a:tc>
                <a:tc>
                  <a:txBody>
                    <a:bodyPr/>
                    <a:lstStyle/>
                    <a:p>
                      <a:pPr indent="0" lvl="0" marL="0" rtl="0" algn="l">
                        <a:spcBef>
                          <a:spcPts val="0"/>
                        </a:spcBef>
                        <a:spcAft>
                          <a:spcPts val="0"/>
                        </a:spcAft>
                        <a:buNone/>
                      </a:pPr>
                      <a:r>
                        <a:rPr lang="en"/>
                        <a:t>7.34</a:t>
                      </a:r>
                      <a:endParaRPr/>
                    </a:p>
                  </a:txBody>
                  <a:tcPr marT="91425" marB="91425" marR="91425" marL="91425"/>
                </a:tc>
              </a:tr>
              <a:tr h="355050">
                <a:tc>
                  <a:txBody>
                    <a:bodyPr/>
                    <a:lstStyle/>
                    <a:p>
                      <a:pPr indent="0" lvl="0" marL="0" rtl="0" algn="l">
                        <a:spcBef>
                          <a:spcPts val="0"/>
                        </a:spcBef>
                        <a:spcAft>
                          <a:spcPts val="0"/>
                        </a:spcAft>
                        <a:buNone/>
                      </a:pPr>
                      <a:r>
                        <a:rPr lang="en"/>
                        <a:t>dest_LAX</a:t>
                      </a:r>
                      <a:endParaRPr/>
                    </a:p>
                  </a:txBody>
                  <a:tcPr marT="91425" marB="91425" marR="91425" marL="91425"/>
                </a:tc>
                <a:tc>
                  <a:txBody>
                    <a:bodyPr/>
                    <a:lstStyle/>
                    <a:p>
                      <a:pPr indent="0" lvl="0" marL="0" rtl="0" algn="l">
                        <a:spcBef>
                          <a:spcPts val="0"/>
                        </a:spcBef>
                        <a:spcAft>
                          <a:spcPts val="0"/>
                        </a:spcAft>
                        <a:buNone/>
                      </a:pPr>
                      <a:r>
                        <a:rPr lang="en"/>
                        <a:t>7.15</a:t>
                      </a:r>
                      <a:endParaRPr/>
                    </a:p>
                  </a:txBody>
                  <a:tcPr marT="91425" marB="91425" marR="91425" marL="91425"/>
                </a:tc>
              </a:tr>
              <a:tr h="355050">
                <a:tc>
                  <a:txBody>
                    <a:bodyPr/>
                    <a:lstStyle/>
                    <a:p>
                      <a:pPr indent="0" lvl="0" marL="0" rtl="0" algn="l">
                        <a:spcBef>
                          <a:spcPts val="0"/>
                        </a:spcBef>
                        <a:spcAft>
                          <a:spcPts val="0"/>
                        </a:spcAft>
                        <a:buNone/>
                      </a:pPr>
                      <a:r>
                        <a:rPr lang="en"/>
                        <a:t>dest_SJU</a:t>
                      </a:r>
                      <a:endParaRPr/>
                    </a:p>
                  </a:txBody>
                  <a:tcPr marT="91425" marB="91425" marR="91425" marL="91425"/>
                </a:tc>
                <a:tc>
                  <a:txBody>
                    <a:bodyPr/>
                    <a:lstStyle/>
                    <a:p>
                      <a:pPr indent="0" lvl="0" marL="0" rtl="0" algn="l">
                        <a:spcBef>
                          <a:spcPts val="0"/>
                        </a:spcBef>
                        <a:spcAft>
                          <a:spcPts val="0"/>
                        </a:spcAft>
                        <a:buNone/>
                      </a:pPr>
                      <a:r>
                        <a:rPr lang="en"/>
                        <a:t>7.13</a:t>
                      </a:r>
                      <a:endParaRPr/>
                    </a:p>
                  </a:txBody>
                  <a:tcPr marT="91425" marB="91425" marR="91425" marL="91425"/>
                </a:tc>
              </a:tr>
            </a:tbl>
          </a:graphicData>
        </a:graphic>
      </p:graphicFrame>
      <p:graphicFrame>
        <p:nvGraphicFramePr>
          <p:cNvPr id="474" name="Google Shape;474;p45"/>
          <p:cNvGraphicFramePr/>
          <p:nvPr/>
        </p:nvGraphicFramePr>
        <p:xfrm>
          <a:off x="4836350" y="1423350"/>
          <a:ext cx="3000000" cy="3000000"/>
        </p:xfrm>
        <a:graphic>
          <a:graphicData uri="http://schemas.openxmlformats.org/drawingml/2006/table">
            <a:tbl>
              <a:tblPr>
                <a:noFill/>
                <a:tableStyleId>{8E716724-B099-4C57-86FC-52A99E73CD6C}</a:tableStyleId>
              </a:tblPr>
              <a:tblGrid>
                <a:gridCol w="2574525"/>
                <a:gridCol w="1268775"/>
              </a:tblGrid>
              <a:tr h="397950">
                <a:tc>
                  <a:txBody>
                    <a:bodyPr/>
                    <a:lstStyle/>
                    <a:p>
                      <a:pPr indent="0" lvl="0" marL="0" rtl="0" algn="l">
                        <a:spcBef>
                          <a:spcPts val="0"/>
                        </a:spcBef>
                        <a:spcAft>
                          <a:spcPts val="0"/>
                        </a:spcAft>
                        <a:buNone/>
                      </a:pPr>
                      <a:r>
                        <a:rPr b="1" lang="en"/>
                        <a:t>Top 5 Negative Variables</a:t>
                      </a:r>
                      <a:endParaRPr b="1"/>
                    </a:p>
                  </a:txBody>
                  <a:tcPr marT="91425" marB="91425" marR="91425" marL="91425" anchor="ctr">
                    <a:solidFill>
                      <a:srgbClr val="F3F3F3"/>
                    </a:solidFill>
                  </a:tcPr>
                </a:tc>
                <a:tc>
                  <a:txBody>
                    <a:bodyPr/>
                    <a:lstStyle/>
                    <a:p>
                      <a:pPr indent="0" lvl="0" marL="0" rtl="0" algn="l">
                        <a:spcBef>
                          <a:spcPts val="0"/>
                        </a:spcBef>
                        <a:spcAft>
                          <a:spcPts val="0"/>
                        </a:spcAft>
                        <a:buNone/>
                      </a:pPr>
                      <a:r>
                        <a:rPr b="1" lang="en"/>
                        <a:t>Estimate</a:t>
                      </a:r>
                      <a:endParaRPr b="1"/>
                    </a:p>
                  </a:txBody>
                  <a:tcPr marT="91425" marB="91425" marR="91425" marL="91425" anchor="ctr"/>
                </a:tc>
              </a:tr>
              <a:tr h="399525">
                <a:tc>
                  <a:txBody>
                    <a:bodyPr/>
                    <a:lstStyle/>
                    <a:p>
                      <a:pPr indent="0" lvl="0" marL="0" rtl="0" algn="l">
                        <a:spcBef>
                          <a:spcPts val="0"/>
                        </a:spcBef>
                        <a:spcAft>
                          <a:spcPts val="0"/>
                        </a:spcAft>
                        <a:buNone/>
                      </a:pPr>
                      <a:r>
                        <a:rPr lang="en"/>
                        <a:t>origin_LGA</a:t>
                      </a:r>
                      <a:endParaRPr/>
                    </a:p>
                  </a:txBody>
                  <a:tcPr marT="91425" marB="91425" marR="91425" marL="91425"/>
                </a:tc>
                <a:tc>
                  <a:txBody>
                    <a:bodyPr/>
                    <a:lstStyle/>
                    <a:p>
                      <a:pPr indent="0" lvl="0" marL="0" rtl="0" algn="l">
                        <a:spcBef>
                          <a:spcPts val="0"/>
                        </a:spcBef>
                        <a:spcAft>
                          <a:spcPts val="0"/>
                        </a:spcAft>
                        <a:buNone/>
                      </a:pPr>
                      <a:r>
                        <a:rPr lang="en"/>
                        <a:t>-14.07</a:t>
                      </a:r>
                      <a:endParaRPr/>
                    </a:p>
                  </a:txBody>
                  <a:tcPr marT="91425" marB="91425" marR="91425" marL="91425"/>
                </a:tc>
              </a:tr>
              <a:tr h="399525">
                <a:tc>
                  <a:txBody>
                    <a:bodyPr/>
                    <a:lstStyle/>
                    <a:p>
                      <a:pPr indent="0" lvl="0" marL="0" rtl="0" algn="l">
                        <a:spcBef>
                          <a:spcPts val="0"/>
                        </a:spcBef>
                        <a:spcAft>
                          <a:spcPts val="0"/>
                        </a:spcAft>
                        <a:buNone/>
                      </a:pPr>
                      <a:r>
                        <a:rPr lang="en"/>
                        <a:t>origin_JFK</a:t>
                      </a:r>
                      <a:endParaRPr/>
                    </a:p>
                  </a:txBody>
                  <a:tcPr marT="91425" marB="91425" marR="91425" marL="91425"/>
                </a:tc>
                <a:tc>
                  <a:txBody>
                    <a:bodyPr/>
                    <a:lstStyle/>
                    <a:p>
                      <a:pPr indent="0" lvl="0" marL="0" rtl="0" algn="l">
                        <a:spcBef>
                          <a:spcPts val="0"/>
                        </a:spcBef>
                        <a:spcAft>
                          <a:spcPts val="0"/>
                        </a:spcAft>
                        <a:buNone/>
                      </a:pPr>
                      <a:r>
                        <a:rPr lang="en"/>
                        <a:t>-12.65</a:t>
                      </a:r>
                      <a:endParaRPr/>
                    </a:p>
                  </a:txBody>
                  <a:tcPr marT="91425" marB="91425" marR="91425" marL="91425"/>
                </a:tc>
              </a:tr>
              <a:tr h="399525">
                <a:tc>
                  <a:txBody>
                    <a:bodyPr/>
                    <a:lstStyle/>
                    <a:p>
                      <a:pPr indent="0" lvl="0" marL="0" rtl="0" algn="l">
                        <a:spcBef>
                          <a:spcPts val="0"/>
                        </a:spcBef>
                        <a:spcAft>
                          <a:spcPts val="0"/>
                        </a:spcAft>
                        <a:buNone/>
                      </a:pPr>
                      <a:r>
                        <a:rPr lang="en"/>
                        <a:t>origin_CHA</a:t>
                      </a:r>
                      <a:endParaRPr/>
                    </a:p>
                  </a:txBody>
                  <a:tcPr marT="91425" marB="91425" marR="91425" marL="91425"/>
                </a:tc>
                <a:tc>
                  <a:txBody>
                    <a:bodyPr/>
                    <a:lstStyle/>
                    <a:p>
                      <a:pPr indent="0" lvl="0" marL="0" rtl="0" algn="l">
                        <a:spcBef>
                          <a:spcPts val="0"/>
                        </a:spcBef>
                        <a:spcAft>
                          <a:spcPts val="0"/>
                        </a:spcAft>
                        <a:buNone/>
                      </a:pPr>
                      <a:r>
                        <a:rPr lang="en"/>
                        <a:t>-12.24</a:t>
                      </a:r>
                      <a:endParaRPr/>
                    </a:p>
                  </a:txBody>
                  <a:tcPr marT="91425" marB="91425" marR="91425" marL="91425"/>
                </a:tc>
              </a:tr>
              <a:tr h="399525">
                <a:tc>
                  <a:txBody>
                    <a:bodyPr/>
                    <a:lstStyle/>
                    <a:p>
                      <a:pPr indent="0" lvl="0" marL="0" rtl="0" algn="l">
                        <a:spcBef>
                          <a:spcPts val="0"/>
                        </a:spcBef>
                        <a:spcAft>
                          <a:spcPts val="0"/>
                        </a:spcAft>
                        <a:buNone/>
                      </a:pPr>
                      <a:r>
                        <a:rPr lang="en"/>
                        <a:t>origin_ILM</a:t>
                      </a:r>
                      <a:endParaRPr/>
                    </a:p>
                  </a:txBody>
                  <a:tcPr marT="91425" marB="91425" marR="91425" marL="91425"/>
                </a:tc>
                <a:tc>
                  <a:txBody>
                    <a:bodyPr/>
                    <a:lstStyle/>
                    <a:p>
                      <a:pPr indent="0" lvl="0" marL="0" rtl="0" algn="l">
                        <a:spcBef>
                          <a:spcPts val="0"/>
                        </a:spcBef>
                        <a:spcAft>
                          <a:spcPts val="0"/>
                        </a:spcAft>
                        <a:buNone/>
                      </a:pPr>
                      <a:r>
                        <a:rPr lang="en"/>
                        <a:t>-11.78</a:t>
                      </a:r>
                      <a:endParaRPr/>
                    </a:p>
                  </a:txBody>
                  <a:tcPr marT="91425" marB="91425" marR="91425" marL="91425"/>
                </a:tc>
              </a:tr>
              <a:tr h="399525">
                <a:tc>
                  <a:txBody>
                    <a:bodyPr/>
                    <a:lstStyle/>
                    <a:p>
                      <a:pPr indent="0" lvl="0" marL="0" rtl="0" algn="l">
                        <a:spcBef>
                          <a:spcPts val="0"/>
                        </a:spcBef>
                        <a:spcAft>
                          <a:spcPts val="0"/>
                        </a:spcAft>
                        <a:buNone/>
                      </a:pPr>
                      <a:r>
                        <a:rPr lang="en"/>
                        <a:t>origin_TYS</a:t>
                      </a:r>
                      <a:endParaRPr/>
                    </a:p>
                  </a:txBody>
                  <a:tcPr marT="91425" marB="91425" marR="91425" marL="91425"/>
                </a:tc>
                <a:tc>
                  <a:txBody>
                    <a:bodyPr/>
                    <a:lstStyle/>
                    <a:p>
                      <a:pPr indent="0" lvl="0" marL="0" rtl="0" algn="l">
                        <a:spcBef>
                          <a:spcPts val="0"/>
                        </a:spcBef>
                        <a:spcAft>
                          <a:spcPts val="0"/>
                        </a:spcAft>
                        <a:buNone/>
                      </a:pPr>
                      <a:r>
                        <a:rPr lang="en"/>
                        <a:t>-7.80</a:t>
                      </a:r>
                      <a:endParaRPr/>
                    </a:p>
                  </a:txBody>
                  <a:tcPr marT="91425" marB="91425" marR="91425" marL="91425"/>
                </a:tc>
              </a:tr>
            </a:tbl>
          </a:graphicData>
        </a:graphic>
      </p:graphicFrame>
      <p:pic>
        <p:nvPicPr>
          <p:cNvPr id="475" name="Google Shape;475;p45"/>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476" name="Google Shape;476;p45"/>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4"/>
              </a:rPr>
              <a:t>Return to Appendix</a:t>
            </a:r>
            <a:endParaRPr i="1">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46"/>
          <p:cNvSpPr txBox="1"/>
          <p:nvPr>
            <p:ph idx="1" type="body"/>
          </p:nvPr>
        </p:nvSpPr>
        <p:spPr>
          <a:xfrm flipH="1">
            <a:off x="727650" y="1352425"/>
            <a:ext cx="3202200" cy="27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Variable coefficients for departure delay</a:t>
            </a:r>
            <a:endParaRPr b="1"/>
          </a:p>
        </p:txBody>
      </p:sp>
      <p:sp>
        <p:nvSpPr>
          <p:cNvPr id="482" name="Google Shape;482;p46"/>
          <p:cNvSpPr txBox="1"/>
          <p:nvPr>
            <p:ph type="title"/>
          </p:nvPr>
        </p:nvSpPr>
        <p:spPr>
          <a:xfrm>
            <a:off x="475750" y="630875"/>
            <a:ext cx="8626800" cy="8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Variable Selection - Linear Regression (</a:t>
            </a:r>
            <a:r>
              <a:rPr lang="en" sz="2500">
                <a:solidFill>
                  <a:srgbClr val="FF0000"/>
                </a:solidFill>
              </a:rPr>
              <a:t>top 5 and tail 5</a:t>
            </a:r>
            <a:r>
              <a:rPr lang="en" sz="2500"/>
              <a:t>) </a:t>
            </a:r>
            <a:endParaRPr sz="2500"/>
          </a:p>
        </p:txBody>
      </p:sp>
      <p:sp>
        <p:nvSpPr>
          <p:cNvPr id="483" name="Google Shape;483;p46"/>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46"/>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485" name="Google Shape;485;p46"/>
          <p:cNvSpPr txBox="1"/>
          <p:nvPr>
            <p:ph idx="1" type="body"/>
          </p:nvPr>
        </p:nvSpPr>
        <p:spPr>
          <a:xfrm flipH="1">
            <a:off x="4727950" y="1352413"/>
            <a:ext cx="3202200" cy="27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Variable coefficients for arrival delay</a:t>
            </a:r>
            <a:endParaRPr b="1"/>
          </a:p>
        </p:txBody>
      </p:sp>
      <p:pic>
        <p:nvPicPr>
          <p:cNvPr id="486" name="Google Shape;486;p46"/>
          <p:cNvPicPr preferRelativeResize="0"/>
          <p:nvPr/>
        </p:nvPicPr>
        <p:blipFill>
          <a:blip r:embed="rId4">
            <a:alphaModFix/>
          </a:blip>
          <a:stretch>
            <a:fillRect/>
          </a:stretch>
        </p:blipFill>
        <p:spPr>
          <a:xfrm>
            <a:off x="152400" y="1784125"/>
            <a:ext cx="4076912" cy="3139222"/>
          </a:xfrm>
          <a:prstGeom prst="rect">
            <a:avLst/>
          </a:prstGeom>
          <a:noFill/>
          <a:ln>
            <a:noFill/>
          </a:ln>
        </p:spPr>
      </p:pic>
      <p:pic>
        <p:nvPicPr>
          <p:cNvPr id="487" name="Google Shape;487;p46"/>
          <p:cNvPicPr preferRelativeResize="0"/>
          <p:nvPr/>
        </p:nvPicPr>
        <p:blipFill>
          <a:blip r:embed="rId5">
            <a:alphaModFix/>
          </a:blip>
          <a:stretch>
            <a:fillRect/>
          </a:stretch>
        </p:blipFill>
        <p:spPr>
          <a:xfrm>
            <a:off x="4381700" y="1784125"/>
            <a:ext cx="3938600" cy="3028349"/>
          </a:xfrm>
          <a:prstGeom prst="rect">
            <a:avLst/>
          </a:prstGeom>
          <a:noFill/>
          <a:ln>
            <a:noFill/>
          </a:ln>
        </p:spPr>
      </p:pic>
      <p:sp>
        <p:nvSpPr>
          <p:cNvPr id="488" name="Google Shape;488;p46"/>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6"/>
              </a:rPr>
              <a:t>Return to Appendix</a:t>
            </a:r>
            <a:endParaRPr i="1">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47"/>
          <p:cNvSpPr txBox="1"/>
          <p:nvPr>
            <p:ph idx="1" type="body"/>
          </p:nvPr>
        </p:nvSpPr>
        <p:spPr>
          <a:xfrm flipH="1">
            <a:off x="727650" y="1352425"/>
            <a:ext cx="3202200" cy="27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Variable coefficients for departure delay</a:t>
            </a:r>
            <a:endParaRPr b="1"/>
          </a:p>
        </p:txBody>
      </p:sp>
      <p:sp>
        <p:nvSpPr>
          <p:cNvPr id="494" name="Google Shape;494;p47"/>
          <p:cNvSpPr txBox="1"/>
          <p:nvPr>
            <p:ph type="title"/>
          </p:nvPr>
        </p:nvSpPr>
        <p:spPr>
          <a:xfrm>
            <a:off x="727650" y="60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 Selection - Lasso </a:t>
            </a:r>
            <a:r>
              <a:rPr lang="en" sz="2400"/>
              <a:t>(</a:t>
            </a:r>
            <a:r>
              <a:rPr lang="en" sz="2400">
                <a:solidFill>
                  <a:srgbClr val="FF0000"/>
                </a:solidFill>
              </a:rPr>
              <a:t>top 10 and tail 10</a:t>
            </a:r>
            <a:r>
              <a:rPr lang="en" sz="2400"/>
              <a:t>) </a:t>
            </a:r>
            <a:endParaRPr sz="2400"/>
          </a:p>
        </p:txBody>
      </p:sp>
      <p:sp>
        <p:nvSpPr>
          <p:cNvPr id="495" name="Google Shape;495;p47"/>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47"/>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497" name="Google Shape;497;p47"/>
          <p:cNvSpPr txBox="1"/>
          <p:nvPr>
            <p:ph idx="1" type="body"/>
          </p:nvPr>
        </p:nvSpPr>
        <p:spPr>
          <a:xfrm flipH="1">
            <a:off x="4804175" y="1315475"/>
            <a:ext cx="3202200" cy="27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Variable coefficients for arrival delay</a:t>
            </a:r>
            <a:endParaRPr b="1"/>
          </a:p>
        </p:txBody>
      </p:sp>
      <p:pic>
        <p:nvPicPr>
          <p:cNvPr id="498" name="Google Shape;498;p47"/>
          <p:cNvPicPr preferRelativeResize="0"/>
          <p:nvPr/>
        </p:nvPicPr>
        <p:blipFill>
          <a:blip r:embed="rId4">
            <a:alphaModFix/>
          </a:blip>
          <a:stretch>
            <a:fillRect/>
          </a:stretch>
        </p:blipFill>
        <p:spPr>
          <a:xfrm>
            <a:off x="891400" y="1732400"/>
            <a:ext cx="2937026" cy="3206973"/>
          </a:xfrm>
          <a:prstGeom prst="rect">
            <a:avLst/>
          </a:prstGeom>
          <a:noFill/>
          <a:ln>
            <a:noFill/>
          </a:ln>
        </p:spPr>
      </p:pic>
      <p:pic>
        <p:nvPicPr>
          <p:cNvPr id="499" name="Google Shape;499;p47"/>
          <p:cNvPicPr preferRelativeResize="0"/>
          <p:nvPr/>
        </p:nvPicPr>
        <p:blipFill>
          <a:blip r:embed="rId5">
            <a:alphaModFix/>
          </a:blip>
          <a:stretch>
            <a:fillRect/>
          </a:stretch>
        </p:blipFill>
        <p:spPr>
          <a:xfrm>
            <a:off x="5013400" y="1713925"/>
            <a:ext cx="3022872" cy="3243923"/>
          </a:xfrm>
          <a:prstGeom prst="rect">
            <a:avLst/>
          </a:prstGeom>
          <a:noFill/>
          <a:ln>
            <a:noFill/>
          </a:ln>
        </p:spPr>
      </p:pic>
      <p:sp>
        <p:nvSpPr>
          <p:cNvPr id="500" name="Google Shape;500;p47"/>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6"/>
              </a:rPr>
              <a:t>Return to Appendix</a:t>
            </a:r>
            <a:endParaRPr i="1">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8">
            <a:hlinkClick/>
          </p:cNvPr>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06" name="Google Shape;506;p48"/>
          <p:cNvSpPr txBox="1"/>
          <p:nvPr>
            <p:ph type="title"/>
          </p:nvPr>
        </p:nvSpPr>
        <p:spPr>
          <a:xfrm>
            <a:off x="776600" y="700100"/>
            <a:ext cx="77820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Random Forest Departure Delay (RMSE = 26.12)</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a:p>
        </p:txBody>
      </p:sp>
      <p:sp>
        <p:nvSpPr>
          <p:cNvPr id="507" name="Google Shape;507;p48"/>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48"/>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pic>
        <p:nvPicPr>
          <p:cNvPr id="509" name="Google Shape;509;p48"/>
          <p:cNvPicPr preferRelativeResize="0"/>
          <p:nvPr/>
        </p:nvPicPr>
        <p:blipFill>
          <a:blip r:embed="rId4">
            <a:alphaModFix/>
          </a:blip>
          <a:stretch>
            <a:fillRect/>
          </a:stretch>
        </p:blipFill>
        <p:spPr>
          <a:xfrm>
            <a:off x="152400" y="1497500"/>
            <a:ext cx="8839197" cy="2574669"/>
          </a:xfrm>
          <a:prstGeom prst="rect">
            <a:avLst/>
          </a:prstGeom>
          <a:noFill/>
          <a:ln>
            <a:noFill/>
          </a:ln>
        </p:spPr>
      </p:pic>
      <p:sp>
        <p:nvSpPr>
          <p:cNvPr id="510" name="Google Shape;510;p48"/>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5"/>
              </a:rPr>
              <a:t>Return to Appendix</a:t>
            </a:r>
            <a:endParaRPr i="1">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49">
            <a:hlinkClick/>
          </p:cNvPr>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16" name="Google Shape;516;p49"/>
          <p:cNvSpPr txBox="1"/>
          <p:nvPr>
            <p:ph type="title"/>
          </p:nvPr>
        </p:nvSpPr>
        <p:spPr>
          <a:xfrm>
            <a:off x="776600" y="700100"/>
            <a:ext cx="77820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Random Forest Arrival Delay </a:t>
            </a:r>
            <a:r>
              <a:rPr lang="en" sz="2500"/>
              <a:t>(RMSE = 13.78)</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a:p>
        </p:txBody>
      </p:sp>
      <p:sp>
        <p:nvSpPr>
          <p:cNvPr id="517" name="Google Shape;517;p49"/>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49"/>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pic>
        <p:nvPicPr>
          <p:cNvPr id="519" name="Google Shape;519;p49"/>
          <p:cNvPicPr preferRelativeResize="0"/>
          <p:nvPr/>
        </p:nvPicPr>
        <p:blipFill>
          <a:blip r:embed="rId4">
            <a:alphaModFix/>
          </a:blip>
          <a:stretch>
            <a:fillRect/>
          </a:stretch>
        </p:blipFill>
        <p:spPr>
          <a:xfrm>
            <a:off x="152400" y="1497500"/>
            <a:ext cx="8839202" cy="2590022"/>
          </a:xfrm>
          <a:prstGeom prst="rect">
            <a:avLst/>
          </a:prstGeom>
          <a:noFill/>
          <a:ln>
            <a:noFill/>
          </a:ln>
        </p:spPr>
      </p:pic>
      <p:sp>
        <p:nvSpPr>
          <p:cNvPr id="520" name="Google Shape;520;p49"/>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5"/>
              </a:rPr>
              <a:t>Return to Appendix</a:t>
            </a:r>
            <a:endParaRPr i="1">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pic>
        <p:nvPicPr>
          <p:cNvPr id="525" name="Google Shape;525;p50"/>
          <p:cNvPicPr preferRelativeResize="0"/>
          <p:nvPr/>
        </p:nvPicPr>
        <p:blipFill>
          <a:blip r:embed="rId3">
            <a:alphaModFix/>
          </a:blip>
          <a:stretch>
            <a:fillRect/>
          </a:stretch>
        </p:blipFill>
        <p:spPr>
          <a:xfrm>
            <a:off x="4000175" y="1314675"/>
            <a:ext cx="4402142" cy="3782999"/>
          </a:xfrm>
          <a:prstGeom prst="rect">
            <a:avLst/>
          </a:prstGeom>
          <a:noFill/>
          <a:ln>
            <a:noFill/>
          </a:ln>
        </p:spPr>
      </p:pic>
      <p:sp>
        <p:nvSpPr>
          <p:cNvPr id="526" name="Google Shape;526;p50">
            <a:hlinkClick/>
          </p:cNvPr>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27" name="Google Shape;527;p50"/>
          <p:cNvSpPr txBox="1"/>
          <p:nvPr>
            <p:ph type="title"/>
          </p:nvPr>
        </p:nvSpPr>
        <p:spPr>
          <a:xfrm>
            <a:off x="742725" y="66967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Boosting Departure Delay (RMSE = 25.96 )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a:p>
        </p:txBody>
      </p:sp>
      <p:graphicFrame>
        <p:nvGraphicFramePr>
          <p:cNvPr id="528" name="Google Shape;528;p50"/>
          <p:cNvGraphicFramePr/>
          <p:nvPr/>
        </p:nvGraphicFramePr>
        <p:xfrm>
          <a:off x="870600" y="1314675"/>
          <a:ext cx="3000000" cy="3000000"/>
        </p:xfrm>
        <a:graphic>
          <a:graphicData uri="http://schemas.openxmlformats.org/drawingml/2006/table">
            <a:tbl>
              <a:tblPr>
                <a:noFill/>
                <a:tableStyleId>{8E716724-B099-4C57-86FC-52A99E73CD6C}</a:tableStyleId>
              </a:tblPr>
              <a:tblGrid>
                <a:gridCol w="1456850"/>
                <a:gridCol w="1446950"/>
              </a:tblGrid>
              <a:tr h="324250">
                <a:tc>
                  <a:txBody>
                    <a:bodyPr/>
                    <a:lstStyle/>
                    <a:p>
                      <a:pPr indent="0" lvl="0" marL="0" rtl="0" algn="l">
                        <a:spcBef>
                          <a:spcPts val="0"/>
                        </a:spcBef>
                        <a:spcAft>
                          <a:spcPts val="0"/>
                        </a:spcAft>
                        <a:buNone/>
                      </a:pPr>
                      <a:r>
                        <a:rPr b="1" lang="en" sz="1000"/>
                        <a:t>Variables </a:t>
                      </a:r>
                      <a:endParaRPr b="1" sz="1000"/>
                    </a:p>
                  </a:txBody>
                  <a:tcPr marT="91425" marB="91425" marR="91425" marL="91425">
                    <a:solidFill>
                      <a:srgbClr val="EFEFEF"/>
                    </a:solidFill>
                  </a:tcPr>
                </a:tc>
                <a:tc>
                  <a:txBody>
                    <a:bodyPr/>
                    <a:lstStyle/>
                    <a:p>
                      <a:pPr indent="0" lvl="0" marL="0" rtl="0" algn="l">
                        <a:spcBef>
                          <a:spcPts val="0"/>
                        </a:spcBef>
                        <a:spcAft>
                          <a:spcPts val="0"/>
                        </a:spcAft>
                        <a:buNone/>
                      </a:pPr>
                      <a:r>
                        <a:rPr b="1" lang="en" sz="1000"/>
                        <a:t>Estimates</a:t>
                      </a:r>
                      <a:endParaRPr b="1" sz="1000"/>
                    </a:p>
                  </a:txBody>
                  <a:tcPr marT="91425" marB="91425" marR="91425" marL="91425">
                    <a:solidFill>
                      <a:srgbClr val="EFEFEF"/>
                    </a:solidFill>
                  </a:tcPr>
                </a:tc>
              </a:tr>
              <a:tr h="324250">
                <a:tc>
                  <a:txBody>
                    <a:bodyPr/>
                    <a:lstStyle/>
                    <a:p>
                      <a:pPr indent="0" lvl="0" marL="0" rtl="0" algn="l">
                        <a:spcBef>
                          <a:spcPts val="0"/>
                        </a:spcBef>
                        <a:spcAft>
                          <a:spcPts val="0"/>
                        </a:spcAft>
                        <a:buNone/>
                      </a:pPr>
                      <a:r>
                        <a:rPr lang="en" sz="900"/>
                        <a:t>wind_speed</a:t>
                      </a:r>
                      <a:endParaRPr sz="900"/>
                    </a:p>
                  </a:txBody>
                  <a:tcPr marT="91425" marB="91425" marR="91425" marL="91425"/>
                </a:tc>
                <a:tc>
                  <a:txBody>
                    <a:bodyPr/>
                    <a:lstStyle/>
                    <a:p>
                      <a:pPr indent="0" lvl="0" marL="0" rtl="0" algn="r">
                        <a:lnSpc>
                          <a:spcPct val="115000"/>
                        </a:lnSpc>
                        <a:spcBef>
                          <a:spcPts val="0"/>
                        </a:spcBef>
                        <a:spcAft>
                          <a:spcPts val="0"/>
                        </a:spcAft>
                        <a:buNone/>
                      </a:pPr>
                      <a:r>
                        <a:rPr lang="en" sz="900"/>
                        <a:t>3163750</a:t>
                      </a:r>
                      <a:endParaRPr sz="900"/>
                    </a:p>
                  </a:txBody>
                  <a:tcPr marT="91425" marB="91425" marR="91425" marL="91425"/>
                </a:tc>
              </a:tr>
              <a:tr h="324250">
                <a:tc>
                  <a:txBody>
                    <a:bodyPr/>
                    <a:lstStyle/>
                    <a:p>
                      <a:pPr indent="0" lvl="0" marL="0" rtl="0" algn="l">
                        <a:spcBef>
                          <a:spcPts val="0"/>
                        </a:spcBef>
                        <a:spcAft>
                          <a:spcPts val="0"/>
                        </a:spcAft>
                        <a:buNone/>
                      </a:pPr>
                      <a:r>
                        <a:rPr lang="en" sz="900"/>
                        <a:t>temp</a:t>
                      </a:r>
                      <a:endParaRPr sz="900"/>
                    </a:p>
                  </a:txBody>
                  <a:tcPr marT="91425" marB="91425" marR="91425" marL="91425"/>
                </a:tc>
                <a:tc>
                  <a:txBody>
                    <a:bodyPr/>
                    <a:lstStyle/>
                    <a:p>
                      <a:pPr indent="0" lvl="0" marL="0" rtl="0" algn="r">
                        <a:lnSpc>
                          <a:spcPct val="115000"/>
                        </a:lnSpc>
                        <a:spcBef>
                          <a:spcPts val="0"/>
                        </a:spcBef>
                        <a:spcAft>
                          <a:spcPts val="0"/>
                        </a:spcAft>
                        <a:buNone/>
                      </a:pPr>
                      <a:r>
                        <a:rPr lang="en" sz="900"/>
                        <a:t>2571919</a:t>
                      </a:r>
                      <a:endParaRPr sz="900"/>
                    </a:p>
                  </a:txBody>
                  <a:tcPr marT="91425" marB="91425" marR="91425" marL="91425"/>
                </a:tc>
              </a:tr>
              <a:tr h="324250">
                <a:tc>
                  <a:txBody>
                    <a:bodyPr/>
                    <a:lstStyle/>
                    <a:p>
                      <a:pPr indent="0" lvl="0" marL="0" rtl="0" algn="l">
                        <a:spcBef>
                          <a:spcPts val="0"/>
                        </a:spcBef>
                        <a:spcAft>
                          <a:spcPts val="0"/>
                        </a:spcAft>
                        <a:buNone/>
                      </a:pPr>
                      <a:r>
                        <a:rPr lang="en" sz="900"/>
                        <a:t>visibilty</a:t>
                      </a:r>
                      <a:endParaRPr sz="900"/>
                    </a:p>
                  </a:txBody>
                  <a:tcPr marT="91425" marB="91425" marR="91425" marL="91425"/>
                </a:tc>
                <a:tc>
                  <a:txBody>
                    <a:bodyPr/>
                    <a:lstStyle/>
                    <a:p>
                      <a:pPr indent="0" lvl="0" marL="0" rtl="0" algn="r">
                        <a:lnSpc>
                          <a:spcPct val="115000"/>
                        </a:lnSpc>
                        <a:spcBef>
                          <a:spcPts val="0"/>
                        </a:spcBef>
                        <a:spcAft>
                          <a:spcPts val="0"/>
                        </a:spcAft>
                        <a:buNone/>
                      </a:pPr>
                      <a:r>
                        <a:rPr lang="en" sz="900"/>
                        <a:t>2090275</a:t>
                      </a:r>
                      <a:endParaRPr sz="900"/>
                    </a:p>
                  </a:txBody>
                  <a:tcPr marT="91425" marB="91425" marR="91425" marL="91425"/>
                </a:tc>
              </a:tr>
              <a:tr h="324250">
                <a:tc>
                  <a:txBody>
                    <a:bodyPr/>
                    <a:lstStyle/>
                    <a:p>
                      <a:pPr indent="0" lvl="0" marL="0" rtl="0" algn="l">
                        <a:spcBef>
                          <a:spcPts val="0"/>
                        </a:spcBef>
                        <a:spcAft>
                          <a:spcPts val="0"/>
                        </a:spcAft>
                        <a:buNone/>
                      </a:pPr>
                      <a:r>
                        <a:rPr lang="en" sz="900"/>
                        <a:t>dew_point_temp</a:t>
                      </a:r>
                      <a:endParaRPr sz="900"/>
                    </a:p>
                  </a:txBody>
                  <a:tcPr marT="91425" marB="91425" marR="91425" marL="91425"/>
                </a:tc>
                <a:tc>
                  <a:txBody>
                    <a:bodyPr/>
                    <a:lstStyle/>
                    <a:p>
                      <a:pPr indent="0" lvl="0" marL="0" rtl="0" algn="r">
                        <a:lnSpc>
                          <a:spcPct val="115000"/>
                        </a:lnSpc>
                        <a:spcBef>
                          <a:spcPts val="0"/>
                        </a:spcBef>
                        <a:spcAft>
                          <a:spcPts val="0"/>
                        </a:spcAft>
                        <a:buNone/>
                      </a:pPr>
                      <a:r>
                        <a:rPr lang="en" sz="900"/>
                        <a:t>1674257</a:t>
                      </a:r>
                      <a:endParaRPr sz="900"/>
                    </a:p>
                  </a:txBody>
                  <a:tcPr marT="91425" marB="91425" marR="91425" marL="91425"/>
                </a:tc>
              </a:tr>
              <a:tr h="324250">
                <a:tc>
                  <a:txBody>
                    <a:bodyPr/>
                    <a:lstStyle/>
                    <a:p>
                      <a:pPr indent="0" lvl="0" marL="0" rtl="0" algn="l">
                        <a:spcBef>
                          <a:spcPts val="0"/>
                        </a:spcBef>
                        <a:spcAft>
                          <a:spcPts val="0"/>
                        </a:spcAft>
                        <a:buNone/>
                      </a:pPr>
                      <a:r>
                        <a:rPr lang="en" sz="900"/>
                        <a:t>distance</a:t>
                      </a:r>
                      <a:endParaRPr sz="900"/>
                    </a:p>
                  </a:txBody>
                  <a:tcPr marT="91425" marB="91425" marR="91425" marL="91425"/>
                </a:tc>
                <a:tc>
                  <a:txBody>
                    <a:bodyPr/>
                    <a:lstStyle/>
                    <a:p>
                      <a:pPr indent="0" lvl="0" marL="0" rtl="0" algn="r">
                        <a:lnSpc>
                          <a:spcPct val="115000"/>
                        </a:lnSpc>
                        <a:spcBef>
                          <a:spcPts val="0"/>
                        </a:spcBef>
                        <a:spcAft>
                          <a:spcPts val="0"/>
                        </a:spcAft>
                        <a:buNone/>
                      </a:pPr>
                      <a:r>
                        <a:rPr lang="en" sz="900"/>
                        <a:t>1627293</a:t>
                      </a:r>
                      <a:endParaRPr sz="900"/>
                    </a:p>
                  </a:txBody>
                  <a:tcPr marT="91425" marB="91425" marR="91425" marL="91425"/>
                </a:tc>
              </a:tr>
              <a:tr h="324250">
                <a:tc>
                  <a:txBody>
                    <a:bodyPr/>
                    <a:lstStyle/>
                    <a:p>
                      <a:pPr indent="0" lvl="0" marL="0" rtl="0" algn="l">
                        <a:spcBef>
                          <a:spcPts val="0"/>
                        </a:spcBef>
                        <a:spcAft>
                          <a:spcPts val="0"/>
                        </a:spcAft>
                        <a:buNone/>
                      </a:pPr>
                      <a:r>
                        <a:rPr lang="en" sz="900"/>
                        <a:t>station_pressure</a:t>
                      </a:r>
                      <a:endParaRPr sz="900"/>
                    </a:p>
                  </a:txBody>
                  <a:tcPr marT="91425" marB="91425" marR="91425" marL="91425"/>
                </a:tc>
                <a:tc>
                  <a:txBody>
                    <a:bodyPr/>
                    <a:lstStyle/>
                    <a:p>
                      <a:pPr indent="0" lvl="0" marL="0" rtl="0" algn="r">
                        <a:lnSpc>
                          <a:spcPct val="115000"/>
                        </a:lnSpc>
                        <a:spcBef>
                          <a:spcPts val="0"/>
                        </a:spcBef>
                        <a:spcAft>
                          <a:spcPts val="0"/>
                        </a:spcAft>
                        <a:buNone/>
                      </a:pPr>
                      <a:r>
                        <a:rPr lang="en" sz="900"/>
                        <a:t>1259597</a:t>
                      </a:r>
                      <a:endParaRPr sz="900"/>
                    </a:p>
                  </a:txBody>
                  <a:tcPr marT="91425" marB="91425" marR="91425" marL="91425"/>
                </a:tc>
              </a:tr>
              <a:tr h="324250">
                <a:tc>
                  <a:txBody>
                    <a:bodyPr/>
                    <a:lstStyle/>
                    <a:p>
                      <a:pPr indent="0" lvl="0" marL="0" rtl="0" algn="l">
                        <a:spcBef>
                          <a:spcPts val="0"/>
                        </a:spcBef>
                        <a:spcAft>
                          <a:spcPts val="0"/>
                        </a:spcAft>
                        <a:buNone/>
                      </a:pPr>
                      <a:r>
                        <a:rPr lang="en" sz="900"/>
                        <a:t>United</a:t>
                      </a:r>
                      <a:endParaRPr sz="900"/>
                    </a:p>
                  </a:txBody>
                  <a:tcPr marT="91425" marB="91425" marR="91425" marL="91425"/>
                </a:tc>
                <a:tc>
                  <a:txBody>
                    <a:bodyPr/>
                    <a:lstStyle/>
                    <a:p>
                      <a:pPr indent="0" lvl="0" marL="0" rtl="0" algn="r">
                        <a:lnSpc>
                          <a:spcPct val="115000"/>
                        </a:lnSpc>
                        <a:spcBef>
                          <a:spcPts val="0"/>
                        </a:spcBef>
                        <a:spcAft>
                          <a:spcPts val="0"/>
                        </a:spcAft>
                        <a:buNone/>
                      </a:pPr>
                      <a:r>
                        <a:rPr lang="en" sz="900"/>
                        <a:t>1051703</a:t>
                      </a:r>
                      <a:endParaRPr sz="900"/>
                    </a:p>
                  </a:txBody>
                  <a:tcPr marT="91425" marB="91425" marR="91425" marL="91425"/>
                </a:tc>
              </a:tr>
              <a:tr h="324250">
                <a:tc>
                  <a:txBody>
                    <a:bodyPr/>
                    <a:lstStyle/>
                    <a:p>
                      <a:pPr indent="0" lvl="0" marL="0" rtl="0" algn="l">
                        <a:spcBef>
                          <a:spcPts val="0"/>
                        </a:spcBef>
                        <a:spcAft>
                          <a:spcPts val="0"/>
                        </a:spcAft>
                        <a:buNone/>
                      </a:pPr>
                      <a:r>
                        <a:rPr lang="en" sz="900"/>
                        <a:t>prcp</a:t>
                      </a:r>
                      <a:endParaRPr sz="900"/>
                    </a:p>
                  </a:txBody>
                  <a:tcPr marT="91425" marB="91425" marR="91425" marL="91425"/>
                </a:tc>
                <a:tc>
                  <a:txBody>
                    <a:bodyPr/>
                    <a:lstStyle/>
                    <a:p>
                      <a:pPr indent="0" lvl="0" marL="0" rtl="0" algn="r">
                        <a:lnSpc>
                          <a:spcPct val="115000"/>
                        </a:lnSpc>
                        <a:spcBef>
                          <a:spcPts val="0"/>
                        </a:spcBef>
                        <a:spcAft>
                          <a:spcPts val="0"/>
                        </a:spcAft>
                        <a:buNone/>
                      </a:pPr>
                      <a:r>
                        <a:rPr lang="en" sz="900"/>
                        <a:t>969918.7</a:t>
                      </a:r>
                      <a:endParaRPr sz="900"/>
                    </a:p>
                  </a:txBody>
                  <a:tcPr marT="91425" marB="91425" marR="91425" marL="91425"/>
                </a:tc>
              </a:tr>
              <a:tr h="324250">
                <a:tc>
                  <a:txBody>
                    <a:bodyPr/>
                    <a:lstStyle/>
                    <a:p>
                      <a:pPr indent="0" lvl="0" marL="0" rtl="0" algn="l">
                        <a:spcBef>
                          <a:spcPts val="0"/>
                        </a:spcBef>
                        <a:spcAft>
                          <a:spcPts val="0"/>
                        </a:spcAft>
                        <a:buNone/>
                      </a:pPr>
                      <a:r>
                        <a:rPr lang="en" sz="900"/>
                        <a:t>sea_level_pressure</a:t>
                      </a:r>
                      <a:endParaRPr sz="900"/>
                    </a:p>
                  </a:txBody>
                  <a:tcPr marT="91425" marB="91425" marR="91425" marL="91425"/>
                </a:tc>
                <a:tc>
                  <a:txBody>
                    <a:bodyPr/>
                    <a:lstStyle/>
                    <a:p>
                      <a:pPr indent="0" lvl="0" marL="0" rtl="0" algn="r">
                        <a:lnSpc>
                          <a:spcPct val="115000"/>
                        </a:lnSpc>
                        <a:spcBef>
                          <a:spcPts val="0"/>
                        </a:spcBef>
                        <a:spcAft>
                          <a:spcPts val="0"/>
                        </a:spcAft>
                        <a:buNone/>
                      </a:pPr>
                      <a:r>
                        <a:rPr lang="en" sz="900"/>
                        <a:t>923527.9</a:t>
                      </a:r>
                      <a:endParaRPr sz="900"/>
                    </a:p>
                  </a:txBody>
                  <a:tcPr marT="91425" marB="91425" marR="91425" marL="91425"/>
                </a:tc>
              </a:tr>
              <a:tr h="324250">
                <a:tc>
                  <a:txBody>
                    <a:bodyPr/>
                    <a:lstStyle/>
                    <a:p>
                      <a:pPr indent="0" lvl="0" marL="0" rtl="0" algn="l">
                        <a:spcBef>
                          <a:spcPts val="0"/>
                        </a:spcBef>
                        <a:spcAft>
                          <a:spcPts val="0"/>
                        </a:spcAft>
                        <a:buNone/>
                      </a:pPr>
                      <a:r>
                        <a:rPr lang="en" sz="900"/>
                        <a:t>thunder</a:t>
                      </a:r>
                      <a:endParaRPr sz="900"/>
                    </a:p>
                  </a:txBody>
                  <a:tcPr marT="91425" marB="91425" marR="91425" marL="91425"/>
                </a:tc>
                <a:tc>
                  <a:txBody>
                    <a:bodyPr/>
                    <a:lstStyle/>
                    <a:p>
                      <a:pPr indent="0" lvl="0" marL="0" rtl="0" algn="r">
                        <a:lnSpc>
                          <a:spcPct val="115000"/>
                        </a:lnSpc>
                        <a:spcBef>
                          <a:spcPts val="0"/>
                        </a:spcBef>
                        <a:spcAft>
                          <a:spcPts val="0"/>
                        </a:spcAft>
                        <a:buNone/>
                      </a:pPr>
                      <a:r>
                        <a:rPr lang="en" sz="900"/>
                        <a:t>713101.6</a:t>
                      </a:r>
                      <a:endParaRPr sz="900"/>
                    </a:p>
                  </a:txBody>
                  <a:tcPr marT="91425" marB="91425" marR="91425" marL="91425"/>
                </a:tc>
              </a:tr>
            </a:tbl>
          </a:graphicData>
        </a:graphic>
      </p:graphicFrame>
      <p:sp>
        <p:nvSpPr>
          <p:cNvPr id="529" name="Google Shape;529;p50"/>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50"/>
          <p:cNvPicPr preferRelativeResize="0"/>
          <p:nvPr/>
        </p:nvPicPr>
        <p:blipFill rotWithShape="1">
          <a:blip r:embed="rId4">
            <a:alphaModFix amt="56000"/>
          </a:blip>
          <a:srcRect b="16850" l="8047" r="11157" t="22970"/>
          <a:stretch/>
        </p:blipFill>
        <p:spPr>
          <a:xfrm>
            <a:off x="8171961" y="4406476"/>
            <a:ext cx="933088" cy="694950"/>
          </a:xfrm>
          <a:prstGeom prst="rect">
            <a:avLst/>
          </a:prstGeom>
          <a:noFill/>
          <a:ln>
            <a:noFill/>
          </a:ln>
        </p:spPr>
      </p:pic>
      <p:sp>
        <p:nvSpPr>
          <p:cNvPr id="531" name="Google Shape;531;p50"/>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5"/>
              </a:rPr>
              <a:t>Return to Appendix</a:t>
            </a:r>
            <a:endParaRPr i="1">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pic>
        <p:nvPicPr>
          <p:cNvPr id="536" name="Google Shape;536;p51"/>
          <p:cNvPicPr preferRelativeResize="0"/>
          <p:nvPr/>
        </p:nvPicPr>
        <p:blipFill>
          <a:blip r:embed="rId3">
            <a:alphaModFix/>
          </a:blip>
          <a:stretch>
            <a:fillRect/>
          </a:stretch>
        </p:blipFill>
        <p:spPr>
          <a:xfrm>
            <a:off x="3941600" y="1314675"/>
            <a:ext cx="4484527" cy="3724850"/>
          </a:xfrm>
          <a:prstGeom prst="rect">
            <a:avLst/>
          </a:prstGeom>
          <a:noFill/>
          <a:ln>
            <a:noFill/>
          </a:ln>
        </p:spPr>
      </p:pic>
      <p:sp>
        <p:nvSpPr>
          <p:cNvPr id="537" name="Google Shape;537;p51">
            <a:hlinkClick/>
          </p:cNvPr>
          <p:cNvSpPr txBox="1"/>
          <p:nvPr>
            <p:ph idx="12" type="sldNum"/>
          </p:nvPr>
        </p:nvSpPr>
        <p:spPr>
          <a:xfrm>
            <a:off x="76202"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8" name="Google Shape;538;p51"/>
          <p:cNvSpPr txBox="1"/>
          <p:nvPr>
            <p:ph type="title"/>
          </p:nvPr>
        </p:nvSpPr>
        <p:spPr>
          <a:xfrm>
            <a:off x="742725" y="66967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Boosting Arrival Delay (RMSE = 15.42)</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a:p>
        </p:txBody>
      </p:sp>
      <p:sp>
        <p:nvSpPr>
          <p:cNvPr id="539" name="Google Shape;539;p51"/>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51"/>
          <p:cNvPicPr preferRelativeResize="0"/>
          <p:nvPr/>
        </p:nvPicPr>
        <p:blipFill rotWithShape="1">
          <a:blip r:embed="rId4">
            <a:alphaModFix amt="56000"/>
          </a:blip>
          <a:srcRect b="16850" l="8047" r="11157" t="22970"/>
          <a:stretch/>
        </p:blipFill>
        <p:spPr>
          <a:xfrm>
            <a:off x="8171961" y="4406476"/>
            <a:ext cx="933088" cy="694950"/>
          </a:xfrm>
          <a:prstGeom prst="rect">
            <a:avLst/>
          </a:prstGeom>
          <a:noFill/>
          <a:ln>
            <a:noFill/>
          </a:ln>
        </p:spPr>
      </p:pic>
      <p:graphicFrame>
        <p:nvGraphicFramePr>
          <p:cNvPr id="541" name="Google Shape;541;p51"/>
          <p:cNvGraphicFramePr/>
          <p:nvPr/>
        </p:nvGraphicFramePr>
        <p:xfrm>
          <a:off x="838025" y="1299375"/>
          <a:ext cx="3000000" cy="3000000"/>
        </p:xfrm>
        <a:graphic>
          <a:graphicData uri="http://schemas.openxmlformats.org/drawingml/2006/table">
            <a:tbl>
              <a:tblPr>
                <a:noFill/>
                <a:tableStyleId>{8E716724-B099-4C57-86FC-52A99E73CD6C}</a:tableStyleId>
              </a:tblPr>
              <a:tblGrid>
                <a:gridCol w="1489000"/>
                <a:gridCol w="1390075"/>
              </a:tblGrid>
              <a:tr h="313625">
                <a:tc>
                  <a:txBody>
                    <a:bodyPr/>
                    <a:lstStyle/>
                    <a:p>
                      <a:pPr indent="0" lvl="0" marL="0" rtl="0" algn="l">
                        <a:lnSpc>
                          <a:spcPct val="100000"/>
                        </a:lnSpc>
                        <a:spcBef>
                          <a:spcPts val="0"/>
                        </a:spcBef>
                        <a:spcAft>
                          <a:spcPts val="0"/>
                        </a:spcAft>
                        <a:buNone/>
                      </a:pPr>
                      <a:r>
                        <a:rPr b="1" lang="en" sz="900"/>
                        <a:t>Variables </a:t>
                      </a:r>
                      <a:endParaRPr b="1" sz="900"/>
                    </a:p>
                  </a:txBody>
                  <a:tcPr marT="91425" marB="91425" marR="91425" marL="91425">
                    <a:solidFill>
                      <a:srgbClr val="EFEFEF"/>
                    </a:solidFill>
                  </a:tcPr>
                </a:tc>
                <a:tc>
                  <a:txBody>
                    <a:bodyPr/>
                    <a:lstStyle/>
                    <a:p>
                      <a:pPr indent="0" lvl="0" marL="0" rtl="0" algn="l">
                        <a:lnSpc>
                          <a:spcPct val="100000"/>
                        </a:lnSpc>
                        <a:spcBef>
                          <a:spcPts val="0"/>
                        </a:spcBef>
                        <a:spcAft>
                          <a:spcPts val="0"/>
                        </a:spcAft>
                        <a:buNone/>
                      </a:pPr>
                      <a:r>
                        <a:rPr b="1" lang="en" sz="900"/>
                        <a:t>Estimates</a:t>
                      </a:r>
                      <a:endParaRPr b="1" sz="900"/>
                    </a:p>
                  </a:txBody>
                  <a:tcPr marT="91425" marB="91425" marR="91425" marL="91425">
                    <a:solidFill>
                      <a:srgbClr val="EFEFEF"/>
                    </a:solidFill>
                  </a:tcPr>
                </a:tc>
              </a:tr>
              <a:tr h="331450">
                <a:tc>
                  <a:txBody>
                    <a:bodyPr/>
                    <a:lstStyle/>
                    <a:p>
                      <a:pPr indent="0" lvl="0" marL="0" rtl="0" algn="l">
                        <a:spcBef>
                          <a:spcPts val="0"/>
                        </a:spcBef>
                        <a:spcAft>
                          <a:spcPts val="0"/>
                        </a:spcAft>
                        <a:buNone/>
                      </a:pPr>
                      <a:r>
                        <a:rPr lang="en" sz="900"/>
                        <a:t>total_dep_delay</a:t>
                      </a:r>
                      <a:endParaRPr sz="900"/>
                    </a:p>
                  </a:txBody>
                  <a:tcPr marT="91425" marB="91425" marR="91425" marL="91425"/>
                </a:tc>
                <a:tc>
                  <a:txBody>
                    <a:bodyPr/>
                    <a:lstStyle/>
                    <a:p>
                      <a:pPr indent="0" lvl="0" marL="0" rtl="0" algn="r">
                        <a:lnSpc>
                          <a:spcPct val="115000"/>
                        </a:lnSpc>
                        <a:spcBef>
                          <a:spcPts val="0"/>
                        </a:spcBef>
                        <a:spcAft>
                          <a:spcPts val="0"/>
                        </a:spcAft>
                        <a:buNone/>
                      </a:pPr>
                      <a:r>
                        <a:rPr lang="en" sz="900"/>
                        <a:t>107910707</a:t>
                      </a:r>
                      <a:endParaRPr sz="900"/>
                    </a:p>
                  </a:txBody>
                  <a:tcPr marT="91425" marB="91425" marR="91425" marL="91425"/>
                </a:tc>
              </a:tr>
              <a:tr h="331450">
                <a:tc>
                  <a:txBody>
                    <a:bodyPr/>
                    <a:lstStyle/>
                    <a:p>
                      <a:pPr indent="0" lvl="0" marL="0" rtl="0" algn="l">
                        <a:spcBef>
                          <a:spcPts val="0"/>
                        </a:spcBef>
                        <a:spcAft>
                          <a:spcPts val="0"/>
                        </a:spcAft>
                        <a:buNone/>
                      </a:pPr>
                      <a:r>
                        <a:rPr lang="en" sz="900"/>
                        <a:t>speed</a:t>
                      </a:r>
                      <a:endParaRPr sz="900"/>
                    </a:p>
                  </a:txBody>
                  <a:tcPr marT="91425" marB="91425" marR="91425" marL="91425"/>
                </a:tc>
                <a:tc>
                  <a:txBody>
                    <a:bodyPr/>
                    <a:lstStyle/>
                    <a:p>
                      <a:pPr indent="0" lvl="0" marL="0" rtl="0" algn="r">
                        <a:lnSpc>
                          <a:spcPct val="115000"/>
                        </a:lnSpc>
                        <a:spcBef>
                          <a:spcPts val="0"/>
                        </a:spcBef>
                        <a:spcAft>
                          <a:spcPts val="0"/>
                        </a:spcAft>
                        <a:buNone/>
                      </a:pPr>
                      <a:r>
                        <a:rPr lang="en" sz="900"/>
                        <a:t>3582212.05</a:t>
                      </a:r>
                      <a:endParaRPr sz="900"/>
                    </a:p>
                  </a:txBody>
                  <a:tcPr marT="91425" marB="91425" marR="91425" marL="91425"/>
                </a:tc>
              </a:tr>
              <a:tr h="331450">
                <a:tc>
                  <a:txBody>
                    <a:bodyPr/>
                    <a:lstStyle/>
                    <a:p>
                      <a:pPr indent="0" lvl="0" marL="0" rtl="0" algn="l">
                        <a:spcBef>
                          <a:spcPts val="0"/>
                        </a:spcBef>
                        <a:spcAft>
                          <a:spcPts val="0"/>
                        </a:spcAft>
                        <a:buNone/>
                      </a:pPr>
                      <a:r>
                        <a:rPr lang="en" sz="900"/>
                        <a:t>Delta</a:t>
                      </a:r>
                      <a:endParaRPr sz="900"/>
                    </a:p>
                  </a:txBody>
                  <a:tcPr marT="91425" marB="91425" marR="91425" marL="91425"/>
                </a:tc>
                <a:tc>
                  <a:txBody>
                    <a:bodyPr/>
                    <a:lstStyle/>
                    <a:p>
                      <a:pPr indent="0" lvl="0" marL="0" rtl="0" algn="r">
                        <a:lnSpc>
                          <a:spcPct val="115000"/>
                        </a:lnSpc>
                        <a:spcBef>
                          <a:spcPts val="0"/>
                        </a:spcBef>
                        <a:spcAft>
                          <a:spcPts val="0"/>
                        </a:spcAft>
                        <a:buNone/>
                      </a:pPr>
                      <a:r>
                        <a:rPr lang="en" sz="900"/>
                        <a:t>967443.024</a:t>
                      </a:r>
                      <a:endParaRPr sz="900"/>
                    </a:p>
                  </a:txBody>
                  <a:tcPr marT="91425" marB="91425" marR="91425" marL="91425"/>
                </a:tc>
              </a:tr>
              <a:tr h="331450">
                <a:tc>
                  <a:txBody>
                    <a:bodyPr/>
                    <a:lstStyle/>
                    <a:p>
                      <a:pPr indent="0" lvl="0" marL="0" rtl="0" algn="l">
                        <a:spcBef>
                          <a:spcPts val="0"/>
                        </a:spcBef>
                        <a:spcAft>
                          <a:spcPts val="0"/>
                        </a:spcAft>
                        <a:buNone/>
                      </a:pPr>
                      <a:r>
                        <a:rPr lang="en" sz="900"/>
                        <a:t>temp</a:t>
                      </a:r>
                      <a:endParaRPr sz="900"/>
                    </a:p>
                  </a:txBody>
                  <a:tcPr marT="91425" marB="91425" marR="91425" marL="91425"/>
                </a:tc>
                <a:tc>
                  <a:txBody>
                    <a:bodyPr/>
                    <a:lstStyle/>
                    <a:p>
                      <a:pPr indent="0" lvl="0" marL="0" rtl="0" algn="r">
                        <a:lnSpc>
                          <a:spcPct val="115000"/>
                        </a:lnSpc>
                        <a:spcBef>
                          <a:spcPts val="0"/>
                        </a:spcBef>
                        <a:spcAft>
                          <a:spcPts val="0"/>
                        </a:spcAft>
                        <a:buNone/>
                      </a:pPr>
                      <a:r>
                        <a:rPr lang="en" sz="900"/>
                        <a:t>613150.767</a:t>
                      </a:r>
                      <a:endParaRPr sz="900"/>
                    </a:p>
                  </a:txBody>
                  <a:tcPr marT="91425" marB="91425" marR="91425" marL="91425"/>
                </a:tc>
              </a:tr>
              <a:tr h="331450">
                <a:tc>
                  <a:txBody>
                    <a:bodyPr/>
                    <a:lstStyle/>
                    <a:p>
                      <a:pPr indent="0" lvl="0" marL="0" rtl="0" algn="l">
                        <a:spcBef>
                          <a:spcPts val="0"/>
                        </a:spcBef>
                        <a:spcAft>
                          <a:spcPts val="0"/>
                        </a:spcAft>
                        <a:buNone/>
                      </a:pPr>
                      <a:r>
                        <a:rPr lang="en" sz="900"/>
                        <a:t>Spirit</a:t>
                      </a:r>
                      <a:endParaRPr sz="900"/>
                    </a:p>
                  </a:txBody>
                  <a:tcPr marT="91425" marB="91425" marR="91425" marL="91425"/>
                </a:tc>
                <a:tc>
                  <a:txBody>
                    <a:bodyPr/>
                    <a:lstStyle/>
                    <a:p>
                      <a:pPr indent="0" lvl="0" marL="0" rtl="0" algn="r">
                        <a:lnSpc>
                          <a:spcPct val="115000"/>
                        </a:lnSpc>
                        <a:spcBef>
                          <a:spcPts val="0"/>
                        </a:spcBef>
                        <a:spcAft>
                          <a:spcPts val="0"/>
                        </a:spcAft>
                        <a:buNone/>
                      </a:pPr>
                      <a:r>
                        <a:rPr lang="en" sz="900"/>
                        <a:t>371423.605</a:t>
                      </a:r>
                      <a:endParaRPr sz="900"/>
                    </a:p>
                  </a:txBody>
                  <a:tcPr marT="91425" marB="91425" marR="91425" marL="91425"/>
                </a:tc>
              </a:tr>
              <a:tr h="331450">
                <a:tc>
                  <a:txBody>
                    <a:bodyPr/>
                    <a:lstStyle/>
                    <a:p>
                      <a:pPr indent="0" lvl="0" marL="0" rtl="0" algn="l">
                        <a:spcBef>
                          <a:spcPts val="0"/>
                        </a:spcBef>
                        <a:spcAft>
                          <a:spcPts val="0"/>
                        </a:spcAft>
                        <a:buNone/>
                      </a:pPr>
                      <a:r>
                        <a:rPr lang="en" sz="900"/>
                        <a:t>station_pressure</a:t>
                      </a:r>
                      <a:endParaRPr sz="900"/>
                    </a:p>
                  </a:txBody>
                  <a:tcPr marT="91425" marB="91425" marR="91425" marL="91425"/>
                </a:tc>
                <a:tc>
                  <a:txBody>
                    <a:bodyPr/>
                    <a:lstStyle/>
                    <a:p>
                      <a:pPr indent="0" lvl="0" marL="0" rtl="0" algn="r">
                        <a:lnSpc>
                          <a:spcPct val="115000"/>
                        </a:lnSpc>
                        <a:spcBef>
                          <a:spcPts val="0"/>
                        </a:spcBef>
                        <a:spcAft>
                          <a:spcPts val="0"/>
                        </a:spcAft>
                        <a:buNone/>
                      </a:pPr>
                      <a:r>
                        <a:rPr lang="en" sz="900"/>
                        <a:t>329526.498</a:t>
                      </a:r>
                      <a:endParaRPr sz="900"/>
                    </a:p>
                  </a:txBody>
                  <a:tcPr marT="91425" marB="91425" marR="91425" marL="91425"/>
                </a:tc>
              </a:tr>
              <a:tr h="331450">
                <a:tc>
                  <a:txBody>
                    <a:bodyPr/>
                    <a:lstStyle/>
                    <a:p>
                      <a:pPr indent="0" lvl="0" marL="0" rtl="0" algn="l">
                        <a:spcBef>
                          <a:spcPts val="0"/>
                        </a:spcBef>
                        <a:spcAft>
                          <a:spcPts val="0"/>
                        </a:spcAft>
                        <a:buNone/>
                      </a:pPr>
                      <a:r>
                        <a:rPr lang="en" sz="900"/>
                        <a:t>United</a:t>
                      </a:r>
                      <a:endParaRPr sz="900"/>
                    </a:p>
                  </a:txBody>
                  <a:tcPr marT="91425" marB="91425" marR="91425" marL="91425"/>
                </a:tc>
                <a:tc>
                  <a:txBody>
                    <a:bodyPr/>
                    <a:lstStyle/>
                    <a:p>
                      <a:pPr indent="0" lvl="0" marL="0" rtl="0" algn="r">
                        <a:lnSpc>
                          <a:spcPct val="115000"/>
                        </a:lnSpc>
                        <a:spcBef>
                          <a:spcPts val="0"/>
                        </a:spcBef>
                        <a:spcAft>
                          <a:spcPts val="0"/>
                        </a:spcAft>
                        <a:buNone/>
                      </a:pPr>
                      <a:r>
                        <a:rPr lang="en" sz="900"/>
                        <a:t>96601.225</a:t>
                      </a:r>
                      <a:endParaRPr sz="900"/>
                    </a:p>
                  </a:txBody>
                  <a:tcPr marT="91425" marB="91425" marR="91425" marL="91425"/>
                </a:tc>
              </a:tr>
              <a:tr h="331450">
                <a:tc>
                  <a:txBody>
                    <a:bodyPr/>
                    <a:lstStyle/>
                    <a:p>
                      <a:pPr indent="0" lvl="0" marL="0" rtl="0" algn="l">
                        <a:spcBef>
                          <a:spcPts val="0"/>
                        </a:spcBef>
                        <a:spcAft>
                          <a:spcPts val="0"/>
                        </a:spcAft>
                        <a:buNone/>
                      </a:pPr>
                      <a:r>
                        <a:rPr lang="en" sz="900"/>
                        <a:t>wind_speed</a:t>
                      </a:r>
                      <a:endParaRPr sz="900"/>
                    </a:p>
                  </a:txBody>
                  <a:tcPr marT="91425" marB="91425" marR="91425" marL="91425"/>
                </a:tc>
                <a:tc>
                  <a:txBody>
                    <a:bodyPr/>
                    <a:lstStyle/>
                    <a:p>
                      <a:pPr indent="0" lvl="0" marL="0" rtl="0" algn="r">
                        <a:lnSpc>
                          <a:spcPct val="115000"/>
                        </a:lnSpc>
                        <a:spcBef>
                          <a:spcPts val="0"/>
                        </a:spcBef>
                        <a:spcAft>
                          <a:spcPts val="0"/>
                        </a:spcAft>
                        <a:buNone/>
                      </a:pPr>
                      <a:r>
                        <a:rPr lang="en" sz="900"/>
                        <a:t>48014.023</a:t>
                      </a:r>
                      <a:endParaRPr sz="900"/>
                    </a:p>
                  </a:txBody>
                  <a:tcPr marT="91425" marB="91425" marR="91425" marL="91425"/>
                </a:tc>
              </a:tr>
              <a:tr h="331450">
                <a:tc>
                  <a:txBody>
                    <a:bodyPr/>
                    <a:lstStyle/>
                    <a:p>
                      <a:pPr indent="0" lvl="0" marL="0" rtl="0" algn="l">
                        <a:spcBef>
                          <a:spcPts val="0"/>
                        </a:spcBef>
                        <a:spcAft>
                          <a:spcPts val="0"/>
                        </a:spcAft>
                        <a:buNone/>
                      </a:pPr>
                      <a:r>
                        <a:rPr lang="en" sz="900"/>
                        <a:t>dew_point_temp</a:t>
                      </a:r>
                      <a:endParaRPr sz="900"/>
                    </a:p>
                  </a:txBody>
                  <a:tcPr marT="91425" marB="91425" marR="91425" marL="91425"/>
                </a:tc>
                <a:tc>
                  <a:txBody>
                    <a:bodyPr/>
                    <a:lstStyle/>
                    <a:p>
                      <a:pPr indent="0" lvl="0" marL="0" rtl="0" algn="r">
                        <a:lnSpc>
                          <a:spcPct val="115000"/>
                        </a:lnSpc>
                        <a:spcBef>
                          <a:spcPts val="0"/>
                        </a:spcBef>
                        <a:spcAft>
                          <a:spcPts val="0"/>
                        </a:spcAft>
                        <a:buNone/>
                      </a:pPr>
                      <a:r>
                        <a:rPr lang="en" sz="900"/>
                        <a:t>33174.519</a:t>
                      </a:r>
                      <a:endParaRPr sz="900"/>
                    </a:p>
                  </a:txBody>
                  <a:tcPr marT="91425" marB="91425" marR="91425" marL="91425"/>
                </a:tc>
              </a:tr>
              <a:tr h="331450">
                <a:tc>
                  <a:txBody>
                    <a:bodyPr/>
                    <a:lstStyle/>
                    <a:p>
                      <a:pPr indent="0" lvl="0" marL="0" rtl="0" algn="l">
                        <a:spcBef>
                          <a:spcPts val="0"/>
                        </a:spcBef>
                        <a:spcAft>
                          <a:spcPts val="0"/>
                        </a:spcAft>
                        <a:buNone/>
                      </a:pPr>
                      <a:r>
                        <a:rPr lang="en" sz="900"/>
                        <a:t>sea_level_pressure</a:t>
                      </a:r>
                      <a:endParaRPr sz="900"/>
                    </a:p>
                  </a:txBody>
                  <a:tcPr marT="91425" marB="91425" marR="91425" marL="91425"/>
                </a:tc>
                <a:tc>
                  <a:txBody>
                    <a:bodyPr/>
                    <a:lstStyle/>
                    <a:p>
                      <a:pPr indent="0" lvl="0" marL="0" rtl="0" algn="r">
                        <a:lnSpc>
                          <a:spcPct val="115000"/>
                        </a:lnSpc>
                        <a:spcBef>
                          <a:spcPts val="0"/>
                        </a:spcBef>
                        <a:spcAft>
                          <a:spcPts val="0"/>
                        </a:spcAft>
                        <a:buNone/>
                      </a:pPr>
                      <a:r>
                        <a:rPr lang="en" sz="900"/>
                        <a:t>29467.37</a:t>
                      </a:r>
                      <a:endParaRPr sz="900"/>
                    </a:p>
                  </a:txBody>
                  <a:tcPr marT="91425" marB="91425" marR="91425" marL="91425"/>
                </a:tc>
              </a:tr>
            </a:tbl>
          </a:graphicData>
        </a:graphic>
      </p:graphicFrame>
      <p:sp>
        <p:nvSpPr>
          <p:cNvPr id="542" name="Google Shape;542;p51"/>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5"/>
              </a:rPr>
              <a:t>Return to Appendix</a:t>
            </a:r>
            <a:endParaRPr i="1">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10" name="Shape 110"/>
        <p:cNvGrpSpPr/>
        <p:nvPr/>
      </p:nvGrpSpPr>
      <p:grpSpPr>
        <a:xfrm>
          <a:off x="0" y="0"/>
          <a:ext cx="0" cy="0"/>
          <a:chOff x="0" y="0"/>
          <a:chExt cx="0" cy="0"/>
        </a:xfrm>
      </p:grpSpPr>
      <p:pic>
        <p:nvPicPr>
          <p:cNvPr id="111" name="Google Shape;111;p16"/>
          <p:cNvPicPr preferRelativeResize="0"/>
          <p:nvPr/>
        </p:nvPicPr>
        <p:blipFill>
          <a:blip r:embed="rId3">
            <a:alphaModFix/>
          </a:blip>
          <a:stretch>
            <a:fillRect/>
          </a:stretch>
        </p:blipFill>
        <p:spPr>
          <a:xfrm>
            <a:off x="5819541" y="1216253"/>
            <a:ext cx="2452648" cy="761127"/>
          </a:xfrm>
          <a:prstGeom prst="rect">
            <a:avLst/>
          </a:prstGeom>
          <a:noFill/>
          <a:ln>
            <a:noFill/>
          </a:ln>
        </p:spPr>
      </p:pic>
      <p:pic>
        <p:nvPicPr>
          <p:cNvPr id="112" name="Google Shape;112;p16"/>
          <p:cNvPicPr preferRelativeResize="0"/>
          <p:nvPr/>
        </p:nvPicPr>
        <p:blipFill>
          <a:blip r:embed="rId4">
            <a:alphaModFix/>
          </a:blip>
          <a:stretch>
            <a:fillRect/>
          </a:stretch>
        </p:blipFill>
        <p:spPr>
          <a:xfrm>
            <a:off x="1753456" y="139875"/>
            <a:ext cx="2472034" cy="915559"/>
          </a:xfrm>
          <a:prstGeom prst="rect">
            <a:avLst/>
          </a:prstGeom>
          <a:noFill/>
          <a:ln>
            <a:noFill/>
          </a:ln>
        </p:spPr>
      </p:pic>
      <p:pic>
        <p:nvPicPr>
          <p:cNvPr id="113" name="Google Shape;113;p16"/>
          <p:cNvPicPr preferRelativeResize="0"/>
          <p:nvPr/>
        </p:nvPicPr>
        <p:blipFill>
          <a:blip r:embed="rId5">
            <a:alphaModFix/>
          </a:blip>
          <a:stretch>
            <a:fillRect/>
          </a:stretch>
        </p:blipFill>
        <p:spPr>
          <a:xfrm>
            <a:off x="6058410" y="1977364"/>
            <a:ext cx="3041714" cy="473795"/>
          </a:xfrm>
          <a:prstGeom prst="rect">
            <a:avLst/>
          </a:prstGeom>
          <a:noFill/>
          <a:ln>
            <a:noFill/>
          </a:ln>
        </p:spPr>
      </p:pic>
      <p:pic>
        <p:nvPicPr>
          <p:cNvPr id="114" name="Google Shape;114;p16"/>
          <p:cNvPicPr preferRelativeResize="0"/>
          <p:nvPr/>
        </p:nvPicPr>
        <p:blipFill>
          <a:blip r:embed="rId6">
            <a:alphaModFix/>
          </a:blip>
          <a:stretch>
            <a:fillRect/>
          </a:stretch>
        </p:blipFill>
        <p:spPr>
          <a:xfrm>
            <a:off x="479327" y="1424277"/>
            <a:ext cx="2917750" cy="453742"/>
          </a:xfrm>
          <a:prstGeom prst="rect">
            <a:avLst/>
          </a:prstGeom>
          <a:noFill/>
          <a:ln>
            <a:noFill/>
          </a:ln>
        </p:spPr>
      </p:pic>
      <p:pic>
        <p:nvPicPr>
          <p:cNvPr id="115" name="Google Shape;115;p16"/>
          <p:cNvPicPr preferRelativeResize="0"/>
          <p:nvPr/>
        </p:nvPicPr>
        <p:blipFill>
          <a:blip r:embed="rId7">
            <a:alphaModFix/>
          </a:blip>
          <a:stretch>
            <a:fillRect/>
          </a:stretch>
        </p:blipFill>
        <p:spPr>
          <a:xfrm>
            <a:off x="4923374" y="437550"/>
            <a:ext cx="2812150" cy="632300"/>
          </a:xfrm>
          <a:prstGeom prst="rect">
            <a:avLst/>
          </a:prstGeom>
          <a:noFill/>
          <a:ln>
            <a:noFill/>
          </a:ln>
        </p:spPr>
      </p:pic>
      <p:pic>
        <p:nvPicPr>
          <p:cNvPr id="116" name="Google Shape;116;p16"/>
          <p:cNvPicPr preferRelativeResize="0"/>
          <p:nvPr/>
        </p:nvPicPr>
        <p:blipFill>
          <a:blip r:embed="rId8">
            <a:alphaModFix/>
          </a:blip>
          <a:stretch>
            <a:fillRect/>
          </a:stretch>
        </p:blipFill>
        <p:spPr>
          <a:xfrm>
            <a:off x="3595650" y="1131626"/>
            <a:ext cx="2175025" cy="1914936"/>
          </a:xfrm>
          <a:prstGeom prst="rect">
            <a:avLst/>
          </a:prstGeom>
          <a:noFill/>
          <a:ln>
            <a:noFill/>
          </a:ln>
        </p:spPr>
      </p:pic>
      <p:pic>
        <p:nvPicPr>
          <p:cNvPr id="117" name="Google Shape;117;p16"/>
          <p:cNvPicPr preferRelativeResize="0"/>
          <p:nvPr/>
        </p:nvPicPr>
        <p:blipFill>
          <a:blip r:embed="rId9">
            <a:alphaModFix/>
          </a:blip>
          <a:stretch>
            <a:fillRect/>
          </a:stretch>
        </p:blipFill>
        <p:spPr>
          <a:xfrm>
            <a:off x="922855" y="2236704"/>
            <a:ext cx="2229916" cy="761128"/>
          </a:xfrm>
          <a:prstGeom prst="rect">
            <a:avLst/>
          </a:prstGeom>
          <a:noFill/>
          <a:ln>
            <a:noFill/>
          </a:ln>
        </p:spPr>
      </p:pic>
      <p:pic>
        <p:nvPicPr>
          <p:cNvPr id="118" name="Google Shape;118;p16"/>
          <p:cNvPicPr preferRelativeResize="0"/>
          <p:nvPr/>
        </p:nvPicPr>
        <p:blipFill>
          <a:blip r:embed="rId10">
            <a:alphaModFix/>
          </a:blip>
          <a:stretch>
            <a:fillRect/>
          </a:stretch>
        </p:blipFill>
        <p:spPr>
          <a:xfrm>
            <a:off x="6044614" y="2724988"/>
            <a:ext cx="2002511" cy="309211"/>
          </a:xfrm>
          <a:prstGeom prst="rect">
            <a:avLst/>
          </a:prstGeom>
          <a:noFill/>
          <a:ln>
            <a:noFill/>
          </a:ln>
        </p:spPr>
      </p:pic>
      <p:pic>
        <p:nvPicPr>
          <p:cNvPr id="119" name="Google Shape;119;p16"/>
          <p:cNvPicPr preferRelativeResize="0"/>
          <p:nvPr/>
        </p:nvPicPr>
        <p:blipFill>
          <a:blip r:embed="rId11">
            <a:alphaModFix/>
          </a:blip>
          <a:stretch>
            <a:fillRect/>
          </a:stretch>
        </p:blipFill>
        <p:spPr>
          <a:xfrm>
            <a:off x="4501549" y="3241175"/>
            <a:ext cx="2404354" cy="683900"/>
          </a:xfrm>
          <a:prstGeom prst="rect">
            <a:avLst/>
          </a:prstGeom>
          <a:noFill/>
          <a:ln>
            <a:noFill/>
          </a:ln>
        </p:spPr>
      </p:pic>
      <p:pic>
        <p:nvPicPr>
          <p:cNvPr id="120" name="Google Shape;120;p16"/>
          <p:cNvPicPr preferRelativeResize="0"/>
          <p:nvPr/>
        </p:nvPicPr>
        <p:blipFill>
          <a:blip r:embed="rId12">
            <a:alphaModFix/>
          </a:blip>
          <a:stretch>
            <a:fillRect/>
          </a:stretch>
        </p:blipFill>
        <p:spPr>
          <a:xfrm>
            <a:off x="1287498" y="3159522"/>
            <a:ext cx="2917755" cy="915559"/>
          </a:xfrm>
          <a:prstGeom prst="rect">
            <a:avLst/>
          </a:prstGeom>
          <a:noFill/>
          <a:ln>
            <a:noFill/>
          </a:ln>
        </p:spPr>
      </p:pic>
      <p:sp>
        <p:nvSpPr>
          <p:cNvPr id="121" name="Google Shape;121;p16"/>
          <p:cNvSpPr txBox="1"/>
          <p:nvPr>
            <p:ph idx="1" type="body"/>
          </p:nvPr>
        </p:nvSpPr>
        <p:spPr>
          <a:xfrm>
            <a:off x="0" y="4409075"/>
            <a:ext cx="9208800" cy="533400"/>
          </a:xfrm>
          <a:prstGeom prst="rect">
            <a:avLst/>
          </a:prstGeom>
          <a:solidFill>
            <a:srgbClr val="14274F"/>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Main U.S. Airlines</a:t>
            </a:r>
            <a:endParaRPr b="1" sz="24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52"/>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52"/>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549" name="Google Shape;549;p52"/>
          <p:cNvSpPr txBox="1"/>
          <p:nvPr>
            <p:ph type="title"/>
          </p:nvPr>
        </p:nvSpPr>
        <p:spPr>
          <a:xfrm>
            <a:off x="742725" y="66967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XG</a:t>
            </a:r>
            <a:r>
              <a:rPr lang="en" sz="2500"/>
              <a:t>Boost Departure Delay (RMSE = 25.38)</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a:p>
        </p:txBody>
      </p:sp>
      <p:pic>
        <p:nvPicPr>
          <p:cNvPr id="550" name="Google Shape;550;p52"/>
          <p:cNvPicPr preferRelativeResize="0"/>
          <p:nvPr/>
        </p:nvPicPr>
        <p:blipFill>
          <a:blip r:embed="rId4">
            <a:alphaModFix/>
          </a:blip>
          <a:stretch>
            <a:fillRect/>
          </a:stretch>
        </p:blipFill>
        <p:spPr>
          <a:xfrm>
            <a:off x="685800" y="1103175"/>
            <a:ext cx="7295651" cy="4116525"/>
          </a:xfrm>
          <a:prstGeom prst="rect">
            <a:avLst/>
          </a:prstGeom>
          <a:noFill/>
          <a:ln>
            <a:noFill/>
          </a:ln>
        </p:spPr>
      </p:pic>
      <p:sp>
        <p:nvSpPr>
          <p:cNvPr id="551" name="Google Shape;551;p52"/>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5"/>
              </a:rPr>
              <a:t>Return to Appendix</a:t>
            </a:r>
            <a:endParaRPr i="1">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53"/>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 name="Google Shape;557;p53"/>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
        <p:nvSpPr>
          <p:cNvPr id="558" name="Google Shape;558;p53"/>
          <p:cNvSpPr txBox="1"/>
          <p:nvPr>
            <p:ph type="title"/>
          </p:nvPr>
        </p:nvSpPr>
        <p:spPr>
          <a:xfrm>
            <a:off x="742725" y="669675"/>
            <a:ext cx="85206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XG</a:t>
            </a:r>
            <a:r>
              <a:rPr lang="en" sz="2500"/>
              <a:t>Boost Arrival Delay (RMSE = 13.86)</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a:p>
        </p:txBody>
      </p:sp>
      <p:pic>
        <p:nvPicPr>
          <p:cNvPr id="559" name="Google Shape;559;p53"/>
          <p:cNvPicPr preferRelativeResize="0"/>
          <p:nvPr/>
        </p:nvPicPr>
        <p:blipFill>
          <a:blip r:embed="rId4">
            <a:alphaModFix/>
          </a:blip>
          <a:stretch>
            <a:fillRect/>
          </a:stretch>
        </p:blipFill>
        <p:spPr>
          <a:xfrm>
            <a:off x="685800" y="1096875"/>
            <a:ext cx="7306800" cy="4122825"/>
          </a:xfrm>
          <a:prstGeom prst="rect">
            <a:avLst/>
          </a:prstGeom>
          <a:noFill/>
          <a:ln>
            <a:noFill/>
          </a:ln>
        </p:spPr>
      </p:pic>
      <p:sp>
        <p:nvSpPr>
          <p:cNvPr id="560" name="Google Shape;560;p53"/>
          <p:cNvSpPr txBox="1"/>
          <p:nvPr/>
        </p:nvSpPr>
        <p:spPr>
          <a:xfrm>
            <a:off x="7258550" y="490650"/>
            <a:ext cx="1846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chemeClr val="hlink"/>
                </a:solidFill>
                <a:latin typeface="Lato"/>
                <a:ea typeface="Lato"/>
                <a:cs typeface="Lato"/>
                <a:sym typeface="Lato"/>
                <a:hlinkClick action="ppaction://hlinksldjump" r:id="rId5"/>
              </a:rPr>
              <a:t>Return to Appendix</a:t>
            </a:r>
            <a:endParaRPr i="1">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25" name="Shape 125"/>
        <p:cNvGrpSpPr/>
        <p:nvPr/>
      </p:nvGrpSpPr>
      <p:grpSpPr>
        <a:xfrm>
          <a:off x="0" y="0"/>
          <a:ext cx="0" cy="0"/>
          <a:chOff x="0" y="0"/>
          <a:chExt cx="0" cy="0"/>
        </a:xfrm>
      </p:grpSpPr>
      <p:sp>
        <p:nvSpPr>
          <p:cNvPr id="126" name="Google Shape;126;p17"/>
          <p:cNvSpPr txBox="1"/>
          <p:nvPr>
            <p:ph idx="1" type="body"/>
          </p:nvPr>
        </p:nvSpPr>
        <p:spPr>
          <a:xfrm>
            <a:off x="0" y="4409075"/>
            <a:ext cx="9208800" cy="533400"/>
          </a:xfrm>
          <a:prstGeom prst="rect">
            <a:avLst/>
          </a:prstGeom>
          <a:solidFill>
            <a:srgbClr val="14274F"/>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Understanding the Measurement of Delay </a:t>
            </a:r>
            <a:endParaRPr b="1" sz="2400">
              <a:solidFill>
                <a:srgbClr val="FFFFFF"/>
              </a:solidFill>
            </a:endParaRPr>
          </a:p>
        </p:txBody>
      </p:sp>
      <p:pic>
        <p:nvPicPr>
          <p:cNvPr id="127" name="Google Shape;127;p17"/>
          <p:cNvPicPr preferRelativeResize="0"/>
          <p:nvPr/>
        </p:nvPicPr>
        <p:blipFill>
          <a:blip r:embed="rId3">
            <a:alphaModFix/>
          </a:blip>
          <a:stretch>
            <a:fillRect/>
          </a:stretch>
        </p:blipFill>
        <p:spPr>
          <a:xfrm>
            <a:off x="1044163" y="26475"/>
            <a:ext cx="7120466" cy="4104275"/>
          </a:xfrm>
          <a:prstGeom prst="rect">
            <a:avLst/>
          </a:prstGeom>
          <a:noFill/>
          <a:ln>
            <a:noFill/>
          </a:ln>
          <a:effectLst>
            <a:outerShdw blurRad="57150" rotWithShape="0" algn="bl" dir="5400000" dist="19050">
              <a:srgbClr val="000000">
                <a:alpha val="50000"/>
              </a:srgbClr>
            </a:outerShdw>
          </a:effectLst>
        </p:spPr>
      </p:pic>
      <p:sp>
        <p:nvSpPr>
          <p:cNvPr id="128" name="Google Shape;128;p17"/>
          <p:cNvSpPr/>
          <p:nvPr/>
        </p:nvSpPr>
        <p:spPr>
          <a:xfrm>
            <a:off x="1089975" y="99775"/>
            <a:ext cx="2733900" cy="3981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txBox="1"/>
          <p:nvPr/>
        </p:nvSpPr>
        <p:spPr>
          <a:xfrm>
            <a:off x="0" y="4080775"/>
            <a:ext cx="9144000" cy="25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u="sng">
                <a:solidFill>
                  <a:schemeClr val="accent5"/>
                </a:solidFill>
                <a:hlinkClick r:id="rId4"/>
              </a:rPr>
              <a:t>http://web.mit.edu/airlines/industry_outreach/board_meeting_presentation_files/meeting-nov-2010/Skaltsas%20Schedules%20and%20Delays.pdf</a:t>
            </a:r>
            <a:endParaRPr sz="800">
              <a:latin typeface="Lato"/>
              <a:ea typeface="Lato"/>
              <a:cs typeface="Lato"/>
              <a:sym typeface="Lato"/>
            </a:endParaRPr>
          </a:p>
        </p:txBody>
      </p:sp>
      <p:sp>
        <p:nvSpPr>
          <p:cNvPr id="130" name="Google Shape;130;p17"/>
          <p:cNvSpPr/>
          <p:nvPr/>
        </p:nvSpPr>
        <p:spPr>
          <a:xfrm>
            <a:off x="5045075" y="99775"/>
            <a:ext cx="3074400" cy="39810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8"/>
          <p:cNvSpPr txBox="1"/>
          <p:nvPr>
            <p:ph idx="1" type="body"/>
          </p:nvPr>
        </p:nvSpPr>
        <p:spPr>
          <a:xfrm>
            <a:off x="710925" y="1359825"/>
            <a:ext cx="7688700" cy="381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t>Data Sources:</a:t>
            </a:r>
            <a:endParaRPr sz="1400"/>
          </a:p>
          <a:p>
            <a:pPr indent="-311150" lvl="0" marL="457200" rtl="0" algn="l">
              <a:lnSpc>
                <a:spcPct val="150000"/>
              </a:lnSpc>
              <a:spcBef>
                <a:spcPts val="0"/>
              </a:spcBef>
              <a:spcAft>
                <a:spcPts val="0"/>
              </a:spcAft>
              <a:buSzPts val="1300"/>
              <a:buChar char="●"/>
            </a:pPr>
            <a:r>
              <a:rPr lang="en" sz="1400"/>
              <a:t>Flights data - Bureau of Transportation</a:t>
            </a:r>
            <a:endParaRPr sz="1400"/>
          </a:p>
          <a:p>
            <a:pPr indent="-311150" lvl="0" marL="457200" rtl="0" algn="l">
              <a:lnSpc>
                <a:spcPct val="150000"/>
              </a:lnSpc>
              <a:spcBef>
                <a:spcPts val="0"/>
              </a:spcBef>
              <a:spcAft>
                <a:spcPts val="0"/>
              </a:spcAft>
              <a:buSzPts val="1300"/>
              <a:buChar char="●"/>
            </a:pPr>
            <a:r>
              <a:rPr lang="en" sz="1400"/>
              <a:t>Weather - National Weather Service (NOAA.gov)</a:t>
            </a:r>
            <a:endParaRPr sz="14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b="1" lang="en" sz="1400"/>
              <a:t>Data Variables:</a:t>
            </a:r>
            <a:endParaRPr b="1" sz="1400"/>
          </a:p>
          <a:p>
            <a:pPr indent="-311150" lvl="0" marL="457200" rtl="0" algn="l">
              <a:lnSpc>
                <a:spcPct val="150000"/>
              </a:lnSpc>
              <a:spcBef>
                <a:spcPts val="0"/>
              </a:spcBef>
              <a:spcAft>
                <a:spcPts val="0"/>
              </a:spcAft>
              <a:buClr>
                <a:srgbClr val="666666"/>
              </a:buClr>
              <a:buSzPts val="1300"/>
              <a:buChar char="●"/>
            </a:pPr>
            <a:r>
              <a:rPr lang="en" sz="1400">
                <a:solidFill>
                  <a:srgbClr val="666666"/>
                </a:solidFill>
              </a:rPr>
              <a:t>Data date range: 2015-2019</a:t>
            </a:r>
            <a:endParaRPr sz="1400">
              <a:solidFill>
                <a:srgbClr val="666666"/>
              </a:solidFill>
            </a:endParaRPr>
          </a:p>
          <a:p>
            <a:pPr indent="-317500" lvl="0" marL="457200" rtl="0" algn="l">
              <a:lnSpc>
                <a:spcPct val="150000"/>
              </a:lnSpc>
              <a:spcBef>
                <a:spcPts val="0"/>
              </a:spcBef>
              <a:spcAft>
                <a:spcPts val="0"/>
              </a:spcAft>
              <a:buClr>
                <a:srgbClr val="666666"/>
              </a:buClr>
              <a:buSzPts val="1400"/>
              <a:buChar char="●"/>
            </a:pPr>
            <a:r>
              <a:rPr lang="en" sz="1400">
                <a:solidFill>
                  <a:srgbClr val="666666"/>
                </a:solidFill>
              </a:rPr>
              <a:t>Includes 473 distinct U.S.  airports</a:t>
            </a:r>
            <a:endParaRPr sz="1400">
              <a:solidFill>
                <a:srgbClr val="666666"/>
              </a:solidFill>
            </a:endParaRPr>
          </a:p>
          <a:p>
            <a:pPr indent="-317500" lvl="0" marL="457200" rtl="0" algn="l">
              <a:lnSpc>
                <a:spcPct val="150000"/>
              </a:lnSpc>
              <a:spcBef>
                <a:spcPts val="0"/>
              </a:spcBef>
              <a:spcAft>
                <a:spcPts val="0"/>
              </a:spcAft>
              <a:buClr>
                <a:srgbClr val="666666"/>
              </a:buClr>
              <a:buSzPts val="1400"/>
              <a:buChar char="●"/>
            </a:pPr>
            <a:r>
              <a:rPr lang="en" sz="1400">
                <a:solidFill>
                  <a:srgbClr val="666666"/>
                </a:solidFill>
              </a:rPr>
              <a:t>Includes 7 national holidays:President Day - Easter -  Memorial Day - Independence Day, Labor Day, Thanksgiving, and Winter Holiday</a:t>
            </a:r>
            <a:endParaRPr sz="1400">
              <a:solidFill>
                <a:srgbClr val="666666"/>
              </a:solidFill>
            </a:endParaRPr>
          </a:p>
          <a:p>
            <a:pPr indent="-317500" lvl="0" marL="457200" rtl="0" algn="l">
              <a:lnSpc>
                <a:spcPct val="150000"/>
              </a:lnSpc>
              <a:spcBef>
                <a:spcPts val="0"/>
              </a:spcBef>
              <a:spcAft>
                <a:spcPts val="0"/>
              </a:spcAft>
              <a:buClr>
                <a:srgbClr val="666666"/>
              </a:buClr>
              <a:buSzPts val="1400"/>
              <a:buChar char="●"/>
            </a:pPr>
            <a:r>
              <a:rPr lang="en" sz="1400">
                <a:solidFill>
                  <a:srgbClr val="666666"/>
                </a:solidFill>
              </a:rPr>
              <a:t>Departure delay data: 177,526 rows and 382 columns</a:t>
            </a:r>
            <a:endParaRPr sz="1400">
              <a:solidFill>
                <a:srgbClr val="666666"/>
              </a:solidFill>
            </a:endParaRPr>
          </a:p>
          <a:p>
            <a:pPr indent="-317500" lvl="0" marL="457200" rtl="0" algn="l">
              <a:lnSpc>
                <a:spcPct val="150000"/>
              </a:lnSpc>
              <a:spcBef>
                <a:spcPts val="0"/>
              </a:spcBef>
              <a:spcAft>
                <a:spcPts val="0"/>
              </a:spcAft>
              <a:buClr>
                <a:srgbClr val="666666"/>
              </a:buClr>
              <a:buSzPts val="1400"/>
              <a:buChar char="●"/>
            </a:pPr>
            <a:r>
              <a:rPr lang="en" sz="1400">
                <a:solidFill>
                  <a:srgbClr val="666666"/>
                </a:solidFill>
              </a:rPr>
              <a:t>Arrival delay data: 177,526 rows and 384 columns</a:t>
            </a:r>
            <a:endParaRPr sz="1400">
              <a:solidFill>
                <a:srgbClr val="666666"/>
              </a:solidFill>
            </a:endParaRPr>
          </a:p>
          <a:p>
            <a:pPr indent="0" lvl="0" marL="0" rtl="0" algn="l">
              <a:lnSpc>
                <a:spcPct val="100000"/>
              </a:lnSpc>
              <a:spcBef>
                <a:spcPts val="0"/>
              </a:spcBef>
              <a:spcAft>
                <a:spcPts val="1600"/>
              </a:spcAft>
              <a:buNone/>
            </a:pPr>
            <a:r>
              <a:t/>
            </a:r>
            <a:endParaRPr b="1" sz="1400"/>
          </a:p>
        </p:txBody>
      </p:sp>
      <p:sp>
        <p:nvSpPr>
          <p:cNvPr id="136" name="Google Shape;136;p18"/>
          <p:cNvSpPr txBox="1"/>
          <p:nvPr>
            <p:ph type="title"/>
          </p:nvPr>
        </p:nvSpPr>
        <p:spPr>
          <a:xfrm>
            <a:off x="710925" y="60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Background </a:t>
            </a:r>
            <a:endParaRPr/>
          </a:p>
        </p:txBody>
      </p:sp>
      <p:sp>
        <p:nvSpPr>
          <p:cNvPr id="137" name="Google Shape;137;p18"/>
          <p:cNvSpPr/>
          <p:nvPr/>
        </p:nvSpPr>
        <p:spPr>
          <a:xfrm>
            <a:off x="1800" y="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8"/>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4274F"/>
        </a:solidFill>
      </p:bgPr>
    </p:bg>
    <p:spTree>
      <p:nvGrpSpPr>
        <p:cNvPr id="142" name="Shape 142"/>
        <p:cNvGrpSpPr/>
        <p:nvPr/>
      </p:nvGrpSpPr>
      <p:grpSpPr>
        <a:xfrm>
          <a:off x="0" y="0"/>
          <a:ext cx="0" cy="0"/>
          <a:chOff x="0" y="0"/>
          <a:chExt cx="0" cy="0"/>
        </a:xfrm>
      </p:grpSpPr>
      <p:sp>
        <p:nvSpPr>
          <p:cNvPr id="143" name="Google Shape;143;p19"/>
          <p:cNvSpPr txBox="1"/>
          <p:nvPr>
            <p:ph type="title"/>
          </p:nvPr>
        </p:nvSpPr>
        <p:spPr>
          <a:xfrm>
            <a:off x="727800" y="497475"/>
            <a:ext cx="7688400" cy="1244700"/>
          </a:xfrm>
          <a:prstGeom prst="rect">
            <a:avLst/>
          </a:prstGeom>
          <a:effectLst>
            <a:outerShdw blurRad="28575" rotWithShape="0" algn="bl" dir="660000" dist="28575">
              <a:srgbClr val="B7B7B7">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4000"/>
              <a:t>Challenges &amp; Resolution </a:t>
            </a:r>
            <a:endParaRPr sz="4000"/>
          </a:p>
        </p:txBody>
      </p:sp>
      <p:sp>
        <p:nvSpPr>
          <p:cNvPr id="144" name="Google Shape;144;p19"/>
          <p:cNvSpPr/>
          <p:nvPr/>
        </p:nvSpPr>
        <p:spPr>
          <a:xfrm>
            <a:off x="100" y="-9150"/>
            <a:ext cx="9144000" cy="694800"/>
          </a:xfrm>
          <a:prstGeom prst="rect">
            <a:avLst/>
          </a:prstGeom>
          <a:solidFill>
            <a:srgbClr val="142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rotWithShape="1">
          <a:blip r:embed="rId3">
            <a:alphaModFix amt="56000"/>
          </a:blip>
          <a:srcRect b="16850" l="8047" r="11157" t="22970"/>
          <a:stretch/>
        </p:blipFill>
        <p:spPr>
          <a:xfrm>
            <a:off x="7665825" y="4029525"/>
            <a:ext cx="1439224" cy="107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710925" y="60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51" name="Google Shape;151;p20"/>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0"/>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pic>
        <p:nvPicPr>
          <p:cNvPr id="153" name="Google Shape;153;p20"/>
          <p:cNvPicPr preferRelativeResize="0"/>
          <p:nvPr/>
        </p:nvPicPr>
        <p:blipFill>
          <a:blip r:embed="rId4">
            <a:alphaModFix/>
          </a:blip>
          <a:stretch>
            <a:fillRect/>
          </a:stretch>
        </p:blipFill>
        <p:spPr>
          <a:xfrm>
            <a:off x="7510811" y="490650"/>
            <a:ext cx="1607937" cy="903950"/>
          </a:xfrm>
          <a:prstGeom prst="rect">
            <a:avLst/>
          </a:prstGeom>
          <a:noFill/>
          <a:ln>
            <a:noFill/>
          </a:ln>
        </p:spPr>
      </p:pic>
      <p:sp>
        <p:nvSpPr>
          <p:cNvPr id="154" name="Google Shape;154;p20"/>
          <p:cNvSpPr txBox="1"/>
          <p:nvPr>
            <p:ph idx="1" type="body"/>
          </p:nvPr>
        </p:nvSpPr>
        <p:spPr>
          <a:xfrm>
            <a:off x="387025" y="1771125"/>
            <a:ext cx="4416000" cy="31173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400"/>
              <a:t>Large  dataset merging (over 9M records) :</a:t>
            </a:r>
            <a:endParaRPr b="1" sz="1400"/>
          </a:p>
          <a:p>
            <a:pPr indent="-317500" lvl="1" marL="914400" rtl="0" algn="l">
              <a:lnSpc>
                <a:spcPct val="100000"/>
              </a:lnSpc>
              <a:spcBef>
                <a:spcPts val="0"/>
              </a:spcBef>
              <a:spcAft>
                <a:spcPts val="0"/>
              </a:spcAft>
              <a:buSzPts val="1400"/>
              <a:buChar char="○"/>
            </a:pPr>
            <a:r>
              <a:rPr lang="en" sz="1400"/>
              <a:t>Required cloud computing </a:t>
            </a:r>
            <a:endParaRPr sz="1400"/>
          </a:p>
          <a:p>
            <a:pPr indent="-317500" lvl="1" marL="914400" rtl="0" algn="l">
              <a:lnSpc>
                <a:spcPct val="100000"/>
              </a:lnSpc>
              <a:spcBef>
                <a:spcPts val="0"/>
              </a:spcBef>
              <a:spcAft>
                <a:spcPts val="0"/>
              </a:spcAft>
              <a:buSzPts val="1400"/>
              <a:buChar char="○"/>
            </a:pPr>
            <a:r>
              <a:rPr lang="en" sz="1400"/>
              <a:t>Upgraded VM instance CPU and memory</a:t>
            </a:r>
            <a:endParaRPr b="1" sz="1400"/>
          </a:p>
          <a:p>
            <a:pPr indent="-317500" lvl="1" marL="914400" rtl="0" algn="l">
              <a:lnSpc>
                <a:spcPct val="100000"/>
              </a:lnSpc>
              <a:spcBef>
                <a:spcPts val="0"/>
              </a:spcBef>
              <a:spcAft>
                <a:spcPts val="0"/>
              </a:spcAft>
              <a:buSzPts val="1400"/>
              <a:buChar char="○"/>
            </a:pPr>
            <a:r>
              <a:rPr lang="en" sz="1400"/>
              <a:t>5000 rows per month per year  </a:t>
            </a:r>
            <a:endParaRPr sz="1400"/>
          </a:p>
          <a:p>
            <a:pPr indent="-317500" lvl="1" marL="914400" rtl="0" algn="l">
              <a:lnSpc>
                <a:spcPct val="100000"/>
              </a:lnSpc>
              <a:spcBef>
                <a:spcPts val="0"/>
              </a:spcBef>
              <a:spcAft>
                <a:spcPts val="0"/>
              </a:spcAft>
              <a:buSzPts val="1400"/>
              <a:buChar char="○"/>
            </a:pPr>
            <a:r>
              <a:rPr lang="en" sz="1400"/>
              <a:t>Slow machine learning  models </a:t>
            </a:r>
            <a:endParaRPr sz="1400"/>
          </a:p>
          <a:p>
            <a:pPr indent="0" lvl="0" marL="9144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b="1" lang="en" sz="1400"/>
              <a:t>Data cleaning:</a:t>
            </a:r>
            <a:endParaRPr b="1" sz="1400"/>
          </a:p>
          <a:p>
            <a:pPr indent="-317500" lvl="1" marL="914400" rtl="0" algn="l">
              <a:lnSpc>
                <a:spcPct val="100000"/>
              </a:lnSpc>
              <a:spcBef>
                <a:spcPts val="0"/>
              </a:spcBef>
              <a:spcAft>
                <a:spcPts val="0"/>
              </a:spcAft>
              <a:buSzPts val="1400"/>
              <a:buChar char="○"/>
            </a:pPr>
            <a:r>
              <a:rPr lang="en" sz="1400"/>
              <a:t>Dealing with outliers</a:t>
            </a:r>
            <a:endParaRPr sz="1400"/>
          </a:p>
          <a:p>
            <a:pPr indent="-317500" lvl="1" marL="914400" rtl="0" algn="l">
              <a:lnSpc>
                <a:spcPct val="100000"/>
              </a:lnSpc>
              <a:spcBef>
                <a:spcPts val="0"/>
              </a:spcBef>
              <a:spcAft>
                <a:spcPts val="0"/>
              </a:spcAft>
              <a:buSzPts val="1400"/>
              <a:buChar char="○"/>
            </a:pPr>
            <a:r>
              <a:rPr lang="en" sz="1400"/>
              <a:t>Preparing tables for machine learning</a:t>
            </a:r>
            <a:endParaRPr sz="1400"/>
          </a:p>
          <a:p>
            <a:pPr indent="0" lvl="0" marL="914400" rtl="0" algn="l">
              <a:lnSpc>
                <a:spcPct val="100000"/>
              </a:lnSpc>
              <a:spcBef>
                <a:spcPts val="0"/>
              </a:spcBef>
              <a:spcAft>
                <a:spcPts val="0"/>
              </a:spcAft>
              <a:buNone/>
            </a:pPr>
            <a:r>
              <a:t/>
            </a:r>
            <a:endParaRPr b="1" sz="1400"/>
          </a:p>
          <a:p>
            <a:pPr indent="-317500" lvl="0" marL="457200" rtl="0" algn="l">
              <a:lnSpc>
                <a:spcPct val="100000"/>
              </a:lnSpc>
              <a:spcBef>
                <a:spcPts val="0"/>
              </a:spcBef>
              <a:spcAft>
                <a:spcPts val="0"/>
              </a:spcAft>
              <a:buSzPts val="1400"/>
              <a:buChar char="●"/>
            </a:pPr>
            <a:r>
              <a:rPr b="1" lang="en" sz="1400"/>
              <a:t>Virtual collaboration: </a:t>
            </a:r>
            <a:endParaRPr b="1" sz="1400"/>
          </a:p>
          <a:p>
            <a:pPr indent="-317500" lvl="1" marL="914400" rtl="0" algn="l">
              <a:lnSpc>
                <a:spcPct val="100000"/>
              </a:lnSpc>
              <a:spcBef>
                <a:spcPts val="0"/>
              </a:spcBef>
              <a:spcAft>
                <a:spcPts val="0"/>
              </a:spcAft>
              <a:buSzPts val="1400"/>
              <a:buChar char="○"/>
            </a:pPr>
            <a:r>
              <a:rPr lang="en" sz="1400"/>
              <a:t>Github and slack - to share code/ troubleshoot</a:t>
            </a:r>
            <a:endParaRPr sz="1400"/>
          </a:p>
          <a:p>
            <a:pPr indent="-317500" lvl="1" marL="914400" rtl="0" algn="l">
              <a:lnSpc>
                <a:spcPct val="100000"/>
              </a:lnSpc>
              <a:spcBef>
                <a:spcPts val="0"/>
              </a:spcBef>
              <a:spcAft>
                <a:spcPts val="0"/>
              </a:spcAft>
              <a:buSzPts val="1400"/>
              <a:buChar char="○"/>
            </a:pPr>
            <a:r>
              <a:rPr lang="en" sz="1400"/>
              <a:t>Zoom for remote meetings </a:t>
            </a:r>
            <a:endParaRPr sz="1400"/>
          </a:p>
        </p:txBody>
      </p:sp>
      <p:sp>
        <p:nvSpPr>
          <p:cNvPr id="155" name="Google Shape;155;p20"/>
          <p:cNvSpPr txBox="1"/>
          <p:nvPr>
            <p:ph idx="1" type="body"/>
          </p:nvPr>
        </p:nvSpPr>
        <p:spPr>
          <a:xfrm>
            <a:off x="4788775" y="1865775"/>
            <a:ext cx="4115700" cy="29280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Char char="●"/>
            </a:pPr>
            <a:r>
              <a:rPr b="1" lang="en" sz="1400"/>
              <a:t>Ensure virtual meetings are efficient:</a:t>
            </a:r>
            <a:endParaRPr b="1" sz="1400"/>
          </a:p>
          <a:p>
            <a:pPr indent="-317500" lvl="1" marL="914400" marR="0" rtl="0" algn="l">
              <a:lnSpc>
                <a:spcPct val="100000"/>
              </a:lnSpc>
              <a:spcBef>
                <a:spcPts val="0"/>
              </a:spcBef>
              <a:spcAft>
                <a:spcPts val="0"/>
              </a:spcAft>
              <a:buSzPts val="1400"/>
              <a:buChar char="○"/>
            </a:pPr>
            <a:r>
              <a:rPr lang="en" sz="1400"/>
              <a:t>Meet for 45 mins at a time</a:t>
            </a:r>
            <a:endParaRPr sz="1400"/>
          </a:p>
          <a:p>
            <a:pPr indent="-317500" lvl="1" marL="914400" marR="0" rtl="0" algn="l">
              <a:lnSpc>
                <a:spcPct val="100000"/>
              </a:lnSpc>
              <a:spcBef>
                <a:spcPts val="1000"/>
              </a:spcBef>
              <a:spcAft>
                <a:spcPts val="0"/>
              </a:spcAft>
              <a:buSzPts val="1400"/>
              <a:buChar char="○"/>
            </a:pPr>
            <a:r>
              <a:rPr lang="en" sz="1400"/>
              <a:t>Assign tasks before meeting </a:t>
            </a:r>
            <a:endParaRPr sz="1400"/>
          </a:p>
          <a:p>
            <a:pPr indent="-317500" lvl="1" marL="914400" marR="0" rtl="0" algn="l">
              <a:lnSpc>
                <a:spcPct val="100000"/>
              </a:lnSpc>
              <a:spcBef>
                <a:spcPts val="1000"/>
              </a:spcBef>
              <a:spcAft>
                <a:spcPts val="0"/>
              </a:spcAft>
              <a:buSzPts val="1400"/>
              <a:buChar char="○"/>
            </a:pPr>
            <a:r>
              <a:rPr lang="en" sz="1400"/>
              <a:t>During meeting: share results and plan next steps</a:t>
            </a:r>
            <a:endParaRPr sz="1400"/>
          </a:p>
          <a:p>
            <a:pPr indent="-317500" lvl="1" marL="914400" rtl="0" algn="l">
              <a:lnSpc>
                <a:spcPct val="100000"/>
              </a:lnSpc>
              <a:spcBef>
                <a:spcPts val="1000"/>
              </a:spcBef>
              <a:spcAft>
                <a:spcPts val="1000"/>
              </a:spcAft>
              <a:buClr>
                <a:srgbClr val="434343"/>
              </a:buClr>
              <a:buSzPts val="1400"/>
              <a:buChar char="○"/>
            </a:pPr>
            <a:r>
              <a:rPr lang="en" sz="1400">
                <a:solidFill>
                  <a:srgbClr val="434343"/>
                </a:solidFill>
              </a:rPr>
              <a:t>Collective decisions are made to move on - everyone on the same page</a:t>
            </a:r>
            <a:endParaRPr sz="1400">
              <a:solidFill>
                <a:srgbClr val="434343"/>
              </a:solidFill>
            </a:endParaRPr>
          </a:p>
        </p:txBody>
      </p:sp>
      <p:sp>
        <p:nvSpPr>
          <p:cNvPr id="156" name="Google Shape;156;p20"/>
          <p:cNvSpPr txBox="1"/>
          <p:nvPr/>
        </p:nvSpPr>
        <p:spPr>
          <a:xfrm>
            <a:off x="565825" y="1394600"/>
            <a:ext cx="38166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latin typeface="Lato"/>
                <a:ea typeface="Lato"/>
                <a:cs typeface="Lato"/>
                <a:sym typeface="Lato"/>
              </a:rPr>
              <a:t>Technical Challenges:</a:t>
            </a:r>
            <a:endParaRPr b="1" sz="1800" u="sng">
              <a:latin typeface="Lato"/>
              <a:ea typeface="Lato"/>
              <a:cs typeface="Lato"/>
              <a:sym typeface="Lato"/>
            </a:endParaRPr>
          </a:p>
        </p:txBody>
      </p:sp>
      <p:sp>
        <p:nvSpPr>
          <p:cNvPr id="157" name="Google Shape;157;p20"/>
          <p:cNvSpPr txBox="1"/>
          <p:nvPr/>
        </p:nvSpPr>
        <p:spPr>
          <a:xfrm>
            <a:off x="4938325" y="1394600"/>
            <a:ext cx="38166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latin typeface="Lato"/>
                <a:ea typeface="Lato"/>
                <a:cs typeface="Lato"/>
                <a:sym typeface="Lato"/>
              </a:rPr>
              <a:t>Non-t</a:t>
            </a:r>
            <a:r>
              <a:rPr b="1" lang="en" sz="1800" u="sng">
                <a:latin typeface="Lato"/>
                <a:ea typeface="Lato"/>
                <a:cs typeface="Lato"/>
                <a:sym typeface="Lato"/>
              </a:rPr>
              <a:t>echnical Challenges:</a:t>
            </a:r>
            <a:endParaRPr b="1" sz="1800" u="sng">
              <a:latin typeface="Lato"/>
              <a:ea typeface="Lato"/>
              <a:cs typeface="Lato"/>
              <a:sym typeface="Lato"/>
            </a:endParaRPr>
          </a:p>
        </p:txBody>
      </p:sp>
      <p:cxnSp>
        <p:nvCxnSpPr>
          <p:cNvPr id="158" name="Google Shape;158;p20"/>
          <p:cNvCxnSpPr/>
          <p:nvPr/>
        </p:nvCxnSpPr>
        <p:spPr>
          <a:xfrm>
            <a:off x="4745050" y="1347650"/>
            <a:ext cx="18000" cy="37182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710925" y="607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Scope </a:t>
            </a:r>
            <a:r>
              <a:rPr lang="en"/>
              <a:t>Challenges</a:t>
            </a:r>
            <a:endParaRPr/>
          </a:p>
        </p:txBody>
      </p:sp>
      <p:sp>
        <p:nvSpPr>
          <p:cNvPr id="164" name="Google Shape;164;p21"/>
          <p:cNvSpPr/>
          <p:nvPr/>
        </p:nvSpPr>
        <p:spPr>
          <a:xfrm>
            <a:off x="100" y="-9150"/>
            <a:ext cx="9144000" cy="499800"/>
          </a:xfrm>
          <a:prstGeom prst="rect">
            <a:avLst/>
          </a:prstGeom>
          <a:solidFill>
            <a:srgbClr val="1427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1"/>
          <p:cNvPicPr preferRelativeResize="0"/>
          <p:nvPr/>
        </p:nvPicPr>
        <p:blipFill rotWithShape="1">
          <a:blip r:embed="rId3">
            <a:alphaModFix amt="56000"/>
          </a:blip>
          <a:srcRect b="16850" l="8047" r="11157" t="22970"/>
          <a:stretch/>
        </p:blipFill>
        <p:spPr>
          <a:xfrm>
            <a:off x="8171961" y="4406476"/>
            <a:ext cx="933088" cy="694950"/>
          </a:xfrm>
          <a:prstGeom prst="rect">
            <a:avLst/>
          </a:prstGeom>
          <a:noFill/>
          <a:ln>
            <a:noFill/>
          </a:ln>
        </p:spPr>
      </p:pic>
      <p:pic>
        <p:nvPicPr>
          <p:cNvPr id="166" name="Google Shape;166;p21"/>
          <p:cNvPicPr preferRelativeResize="0"/>
          <p:nvPr/>
        </p:nvPicPr>
        <p:blipFill>
          <a:blip r:embed="rId4">
            <a:alphaModFix/>
          </a:blip>
          <a:stretch>
            <a:fillRect/>
          </a:stretch>
        </p:blipFill>
        <p:spPr>
          <a:xfrm>
            <a:off x="7209125" y="490650"/>
            <a:ext cx="1909627" cy="1073551"/>
          </a:xfrm>
          <a:prstGeom prst="rect">
            <a:avLst/>
          </a:prstGeom>
          <a:noFill/>
          <a:ln>
            <a:noFill/>
          </a:ln>
        </p:spPr>
      </p:pic>
      <p:sp>
        <p:nvSpPr>
          <p:cNvPr id="167" name="Google Shape;167;p21"/>
          <p:cNvSpPr txBox="1"/>
          <p:nvPr>
            <p:ph idx="1" type="body"/>
          </p:nvPr>
        </p:nvSpPr>
        <p:spPr>
          <a:xfrm>
            <a:off x="615200" y="1372200"/>
            <a:ext cx="8167500" cy="361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t>   Constant reshaping and refining project goal:</a:t>
            </a:r>
            <a:endParaRPr b="1" sz="1600"/>
          </a:p>
          <a:p>
            <a:pPr indent="-317500" lvl="0" marL="457200" rtl="0" algn="l">
              <a:lnSpc>
                <a:spcPct val="100000"/>
              </a:lnSpc>
              <a:spcBef>
                <a:spcPts val="1000"/>
              </a:spcBef>
              <a:spcAft>
                <a:spcPts val="0"/>
              </a:spcAft>
              <a:buSzPts val="1400"/>
              <a:buChar char="●"/>
            </a:pPr>
            <a:r>
              <a:rPr lang="en" sz="1400"/>
              <a:t>Initial</a:t>
            </a:r>
            <a:r>
              <a:rPr lang="en" sz="1400"/>
              <a:t> plan: Indicate </a:t>
            </a:r>
            <a:r>
              <a:rPr lang="en" sz="1400"/>
              <a:t>areas</a:t>
            </a:r>
            <a:r>
              <a:rPr lang="en" sz="1400"/>
              <a:t> were an airline can improve upon by showing how it compares to other airlines within the industry</a:t>
            </a:r>
            <a:endParaRPr sz="1400"/>
          </a:p>
          <a:p>
            <a:pPr indent="-317500" lvl="1" marL="914400" rtl="0" algn="l">
              <a:lnSpc>
                <a:spcPct val="100000"/>
              </a:lnSpc>
              <a:spcBef>
                <a:spcPts val="0"/>
              </a:spcBef>
              <a:spcAft>
                <a:spcPts val="0"/>
              </a:spcAft>
              <a:buSzPts val="1400"/>
              <a:buChar char="○"/>
            </a:pPr>
            <a:r>
              <a:rPr lang="en" sz="1400">
                <a:solidFill>
                  <a:srgbClr val="990000"/>
                </a:solidFill>
              </a:rPr>
              <a:t>Issue: </a:t>
            </a:r>
            <a:r>
              <a:rPr lang="en" sz="1400"/>
              <a:t>Limited data to perform such analysis and derive </a:t>
            </a:r>
            <a:r>
              <a:rPr lang="en" sz="1400"/>
              <a:t>meaningful</a:t>
            </a:r>
            <a:r>
              <a:rPr lang="en" sz="1400"/>
              <a:t> insights</a:t>
            </a:r>
            <a:endParaRPr sz="1400"/>
          </a:p>
          <a:p>
            <a:pPr indent="0" lvl="0" marL="18288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 Next plan: Build a </a:t>
            </a:r>
            <a:r>
              <a:rPr lang="en" sz="1400"/>
              <a:t>dashboard</a:t>
            </a:r>
            <a:r>
              <a:rPr lang="en" sz="1400"/>
              <a:t> to </a:t>
            </a:r>
            <a:r>
              <a:rPr lang="en" sz="1400"/>
              <a:t> rank airlines based mainly on delay estimates for a specific route and date selected by  customer to inform customer’s ticket purchase decision</a:t>
            </a:r>
            <a:endParaRPr sz="1400"/>
          </a:p>
          <a:p>
            <a:pPr indent="-317500" lvl="1" marL="914400" rtl="0" algn="l">
              <a:lnSpc>
                <a:spcPct val="100000"/>
              </a:lnSpc>
              <a:spcBef>
                <a:spcPts val="0"/>
              </a:spcBef>
              <a:spcAft>
                <a:spcPts val="0"/>
              </a:spcAft>
              <a:buSzPts val="1400"/>
              <a:buChar char="○"/>
            </a:pPr>
            <a:r>
              <a:rPr lang="en" sz="1400">
                <a:solidFill>
                  <a:srgbClr val="990000"/>
                </a:solidFill>
              </a:rPr>
              <a:t>Issue: </a:t>
            </a:r>
            <a:r>
              <a:rPr lang="en" sz="1400"/>
              <a:t>Scope too broad and difficult to manage having to transition to virtual collaboration amidst the Covid-19 changes</a:t>
            </a:r>
            <a:endParaRPr sz="1400"/>
          </a:p>
          <a:p>
            <a:pPr indent="0" lvl="0" marL="18288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Final plan,  using historical data, identify which model best predicts future flight delays and in turn identify top indicators of departure and arrival delays.</a:t>
            </a:r>
            <a:endParaRPr sz="1400"/>
          </a:p>
          <a:p>
            <a:pPr indent="-317500" lvl="1" marL="914400" rtl="0" algn="l">
              <a:lnSpc>
                <a:spcPct val="100000"/>
              </a:lnSpc>
              <a:spcBef>
                <a:spcPts val="0"/>
              </a:spcBef>
              <a:spcAft>
                <a:spcPts val="0"/>
              </a:spcAft>
              <a:buSzPts val="1400"/>
              <a:buChar char="○"/>
            </a:pPr>
            <a:r>
              <a:rPr lang="en" sz="1400"/>
              <a:t>Research, gather, and compile variables that can be used in predicting delays</a:t>
            </a:r>
            <a:endParaRPr sz="1400"/>
          </a:p>
          <a:p>
            <a:pPr indent="0" lvl="0" marL="914400" rtl="0" algn="l">
              <a:lnSpc>
                <a:spcPct val="100000"/>
              </a:lnSpc>
              <a:spcBef>
                <a:spcPts val="1000"/>
              </a:spcBef>
              <a:spcAft>
                <a:spcPts val="0"/>
              </a:spcAft>
              <a:buNone/>
            </a:pPr>
            <a:r>
              <a:t/>
            </a:r>
            <a:endParaRPr sz="1400"/>
          </a:p>
          <a:p>
            <a:pPr indent="0" lvl="0" marL="457200" rtl="0" algn="l">
              <a:lnSpc>
                <a:spcPct val="100000"/>
              </a:lnSpc>
              <a:spcBef>
                <a:spcPts val="1600"/>
              </a:spcBef>
              <a:spcAft>
                <a:spcPts val="1600"/>
              </a:spcAft>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